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sldIdLst>
    <p:sldId id="256" r:id="rId2"/>
    <p:sldId id="314" r:id="rId3"/>
    <p:sldId id="318" r:id="rId4"/>
    <p:sldId id="291" r:id="rId5"/>
    <p:sldId id="319" r:id="rId6"/>
    <p:sldId id="258" r:id="rId7"/>
    <p:sldId id="260" r:id="rId8"/>
    <p:sldId id="261" r:id="rId9"/>
    <p:sldId id="276" r:id="rId10"/>
    <p:sldId id="275" r:id="rId11"/>
    <p:sldId id="262" r:id="rId12"/>
    <p:sldId id="264" r:id="rId13"/>
    <p:sldId id="268" r:id="rId14"/>
    <p:sldId id="263" r:id="rId15"/>
    <p:sldId id="265" r:id="rId16"/>
    <p:sldId id="269" r:id="rId17"/>
    <p:sldId id="289" r:id="rId18"/>
    <p:sldId id="283" r:id="rId19"/>
    <p:sldId id="282" r:id="rId20"/>
    <p:sldId id="270" r:id="rId21"/>
    <p:sldId id="279" r:id="rId22"/>
    <p:sldId id="281" r:id="rId23"/>
    <p:sldId id="285" r:id="rId24"/>
    <p:sldId id="290" r:id="rId25"/>
    <p:sldId id="273" r:id="rId26"/>
    <p:sldId id="320" r:id="rId27"/>
    <p:sldId id="298" r:id="rId28"/>
    <p:sldId id="299" r:id="rId29"/>
    <p:sldId id="317" r:id="rId30"/>
    <p:sldId id="300" r:id="rId31"/>
    <p:sldId id="301" r:id="rId32"/>
    <p:sldId id="302" r:id="rId33"/>
    <p:sldId id="303" r:id="rId34"/>
    <p:sldId id="304" r:id="rId35"/>
    <p:sldId id="305" r:id="rId36"/>
    <p:sldId id="306" r:id="rId37"/>
    <p:sldId id="309" r:id="rId38"/>
    <p:sldId id="308" r:id="rId39"/>
    <p:sldId id="307" r:id="rId40"/>
    <p:sldId id="310" r:id="rId41"/>
    <p:sldId id="311" r:id="rId42"/>
    <p:sldId id="312" r:id="rId43"/>
    <p:sldId id="313" r:id="rId44"/>
    <p:sldId id="323" r:id="rId45"/>
    <p:sldId id="321" r:id="rId46"/>
    <p:sldId id="293" r:id="rId47"/>
    <p:sldId id="294" r:id="rId48"/>
    <p:sldId id="295" r:id="rId49"/>
    <p:sldId id="296" r:id="rId50"/>
    <p:sldId id="297" r:id="rId51"/>
    <p:sldId id="322" r:id="rId52"/>
    <p:sldId id="284" r:id="rId53"/>
    <p:sldId id="315" r:id="rId54"/>
    <p:sldId id="292" r:id="rId55"/>
    <p:sldId id="278" r:id="rId5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C6C41"/>
    <a:srgbClr val="689359"/>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863" autoAdjust="0"/>
  </p:normalViewPr>
  <p:slideViewPr>
    <p:cSldViewPr snapToGrid="0" snapToObjects="1">
      <p:cViewPr>
        <p:scale>
          <a:sx n="86" d="100"/>
          <a:sy n="86" d="100"/>
        </p:scale>
        <p:origin x="-888" y="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2" d="100"/>
          <a:sy n="82" d="100"/>
        </p:scale>
        <p:origin x="-3056"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printerSettings" Target="printerSettings/printerSettings1.bin"/><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FB8E9A6-EF77-D348-9921-11818007954E}" type="datetimeFigureOut">
              <a:rPr lang="en-US" smtClean="0"/>
              <a:t>14/06/14</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D78B13A-82C5-FD4B-A6E4-E0E986082EEA}" type="slidenum">
              <a:rPr lang="en-GB" smtClean="0"/>
              <a:t>‹#›</a:t>
            </a:fld>
            <a:endParaRPr lang="en-GB"/>
          </a:p>
        </p:txBody>
      </p:sp>
    </p:spTree>
    <p:extLst>
      <p:ext uri="{BB962C8B-B14F-4D97-AF65-F5344CB8AC3E}">
        <p14:creationId xmlns:p14="http://schemas.microsoft.com/office/powerpoint/2010/main" val="12226874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Opening</a:t>
            </a:r>
            <a:r>
              <a:rPr lang="en-GB" baseline="0" dirty="0" smtClean="0"/>
              <a:t> q</a:t>
            </a:r>
            <a:r>
              <a:rPr lang="en-GB" dirty="0" smtClean="0"/>
              <a:t>uestion: how many developers?</a:t>
            </a:r>
            <a:r>
              <a:rPr lang="en-GB" baseline="0" dirty="0" smtClean="0"/>
              <a:t> Sys-admins? DevOps? Other?</a:t>
            </a:r>
            <a:endParaRPr lang="en-GB" dirty="0"/>
          </a:p>
        </p:txBody>
      </p:sp>
      <p:sp>
        <p:nvSpPr>
          <p:cNvPr id="4" name="Slide Number Placeholder 3"/>
          <p:cNvSpPr>
            <a:spLocks noGrp="1"/>
          </p:cNvSpPr>
          <p:nvPr>
            <p:ph type="sldNum" sz="quarter" idx="10"/>
          </p:nvPr>
        </p:nvSpPr>
        <p:spPr/>
        <p:txBody>
          <a:bodyPr/>
          <a:lstStyle/>
          <a:p>
            <a:fld id="{5D78B13A-82C5-FD4B-A6E4-E0E986082EEA}" type="slidenum">
              <a:rPr lang="en-GB" smtClean="0"/>
              <a:t>1</a:t>
            </a:fld>
            <a:endParaRPr lang="en-GB"/>
          </a:p>
        </p:txBody>
      </p:sp>
    </p:spTree>
    <p:extLst>
      <p:ext uri="{BB962C8B-B14F-4D97-AF65-F5344CB8AC3E}">
        <p14:creationId xmlns:p14="http://schemas.microsoft.com/office/powerpoint/2010/main" val="26761406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And that is how scalability is done in the world of containers. </a:t>
            </a:r>
            <a:r>
              <a:rPr lang="en-GB" dirty="0" smtClean="0">
                <a:sym typeface="Wingdings"/>
              </a:rPr>
              <a:t></a:t>
            </a:r>
          </a:p>
          <a:p>
            <a:r>
              <a:rPr lang="en-GB" dirty="0" smtClean="0">
                <a:sym typeface="Wingdings"/>
              </a:rPr>
              <a:t>How</a:t>
            </a:r>
            <a:r>
              <a:rPr lang="en-GB" baseline="0" dirty="0" smtClean="0">
                <a:sym typeface="Wingdings"/>
              </a:rPr>
              <a:t> would you put a piano on such ship without a container? </a:t>
            </a:r>
            <a:endParaRPr lang="en-GB" dirty="0"/>
          </a:p>
        </p:txBody>
      </p:sp>
      <p:sp>
        <p:nvSpPr>
          <p:cNvPr id="4" name="Slide Number Placeholder 3"/>
          <p:cNvSpPr>
            <a:spLocks noGrp="1"/>
          </p:cNvSpPr>
          <p:nvPr>
            <p:ph type="sldNum" sz="quarter" idx="10"/>
          </p:nvPr>
        </p:nvSpPr>
        <p:spPr/>
        <p:txBody>
          <a:bodyPr/>
          <a:lstStyle/>
          <a:p>
            <a:fld id="{5D78B13A-82C5-FD4B-A6E4-E0E986082EEA}" type="slidenum">
              <a:rPr lang="en-GB" smtClean="0"/>
              <a:t>14</a:t>
            </a:fld>
            <a:endParaRPr lang="en-GB"/>
          </a:p>
        </p:txBody>
      </p:sp>
    </p:spTree>
    <p:extLst>
      <p:ext uri="{BB962C8B-B14F-4D97-AF65-F5344CB8AC3E}">
        <p14:creationId xmlns:p14="http://schemas.microsoft.com/office/powerpoint/2010/main" val="267483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a very simplistic way we can say following</a:t>
            </a:r>
            <a:r>
              <a:rPr lang="en-GB" baseline="0" dirty="0" smtClean="0"/>
              <a:t> about docker functionality.</a:t>
            </a:r>
          </a:p>
          <a:p>
            <a:pPr marL="171450" indent="-171450">
              <a:buFontTx/>
              <a:buChar char="-"/>
            </a:pPr>
            <a:r>
              <a:rPr lang="en-GB" baseline="0" dirty="0" smtClean="0"/>
              <a:t>It is based on existing technologies LXC containers, </a:t>
            </a:r>
            <a:r>
              <a:rPr lang="en-GB" baseline="0" dirty="0" err="1" smtClean="0"/>
              <a:t>cgroups</a:t>
            </a:r>
            <a:r>
              <a:rPr lang="en-GB" baseline="0" dirty="0" smtClean="0"/>
              <a:t> and AUFS</a:t>
            </a:r>
            <a:endParaRPr lang="he-IL" baseline="0" dirty="0" smtClean="0"/>
          </a:p>
          <a:p>
            <a:pPr marL="171450" indent="-171450">
              <a:buFontTx/>
              <a:buChar char="-"/>
            </a:pPr>
            <a:r>
              <a:rPr lang="en-GB" baseline="0" dirty="0" smtClean="0"/>
              <a:t>There are </a:t>
            </a:r>
          </a:p>
          <a:p>
            <a:pPr marL="628650" lvl="1" indent="-171450">
              <a:buFontTx/>
              <a:buChar char="-"/>
            </a:pPr>
            <a:r>
              <a:rPr lang="en-GB" baseline="0" dirty="0" err="1" smtClean="0"/>
              <a:t>dockerfiles</a:t>
            </a:r>
            <a:r>
              <a:rPr lang="en-GB" baseline="0" dirty="0" smtClean="0"/>
              <a:t> which are similar to source code and used to build the images. </a:t>
            </a:r>
          </a:p>
          <a:p>
            <a:pPr marL="628650" lvl="1" indent="-171450">
              <a:buFontTx/>
              <a:buChar char="-"/>
            </a:pPr>
            <a:r>
              <a:rPr lang="en-GB" baseline="0" dirty="0" smtClean="0"/>
              <a:t>Build process. Inherits an image, creates container, runs commands from </a:t>
            </a:r>
            <a:r>
              <a:rPr lang="en-GB" baseline="0" dirty="0" err="1" smtClean="0"/>
              <a:t>Dockerfile</a:t>
            </a:r>
            <a:r>
              <a:rPr lang="en-GB" baseline="0" dirty="0" smtClean="0"/>
              <a:t> inside and creates a new image.</a:t>
            </a:r>
          </a:p>
          <a:p>
            <a:pPr marL="628650" lvl="1" indent="-171450">
              <a:buFontTx/>
              <a:buChar char="-"/>
            </a:pPr>
            <a:r>
              <a:rPr lang="en-GB" baseline="0" dirty="0" smtClean="0"/>
              <a:t>New image is pushed into central repo - Docker Index. Central or Local</a:t>
            </a:r>
          </a:p>
          <a:p>
            <a:pPr marL="628650" lvl="1" indent="-171450">
              <a:buFontTx/>
              <a:buChar char="-"/>
            </a:pPr>
            <a:r>
              <a:rPr lang="en-GB" baseline="0" dirty="0" smtClean="0"/>
              <a:t>When container is started it will pull the relevant image, cache it locally and create container out of it. First time includes downloading, </a:t>
            </a:r>
            <a:r>
              <a:rPr lang="en-GB" baseline="0" dirty="0" err="1" smtClean="0"/>
              <a:t>secont</a:t>
            </a:r>
            <a:r>
              <a:rPr lang="en-GB" baseline="0" dirty="0" smtClean="0"/>
              <a:t> time is typically around 0.100 Sec</a:t>
            </a:r>
          </a:p>
          <a:p>
            <a:pPr marL="171450" indent="-171450">
              <a:buFontTx/>
              <a:buChar char="-"/>
            </a:pPr>
            <a:r>
              <a:rPr lang="en-GB" dirty="0" smtClean="0"/>
              <a:t>Container will run on basically any Linux with Kernel 3.8+ or in any VM with such Linux.</a:t>
            </a:r>
            <a:r>
              <a:rPr lang="en-GB" baseline="0" dirty="0" smtClean="0"/>
              <a:t> As well as natively on some cloud systems like </a:t>
            </a:r>
            <a:r>
              <a:rPr lang="en-GB" baseline="0" dirty="0" err="1" smtClean="0"/>
              <a:t>OpenStack</a:t>
            </a:r>
            <a:r>
              <a:rPr lang="en-GB" baseline="0" dirty="0" smtClean="0"/>
              <a:t> and at some service providers like </a:t>
            </a:r>
            <a:r>
              <a:rPr lang="en-GB" baseline="0" dirty="0" err="1" smtClean="0"/>
              <a:t>dotCloud</a:t>
            </a:r>
            <a:r>
              <a:rPr lang="en-GB" baseline="0" dirty="0" smtClean="0"/>
              <a:t> and </a:t>
            </a:r>
            <a:r>
              <a:rPr lang="en-GB" baseline="0" dirty="0" err="1" smtClean="0"/>
              <a:t>DigitalOcean</a:t>
            </a:r>
            <a:endParaRPr lang="en-GB" dirty="0"/>
          </a:p>
        </p:txBody>
      </p:sp>
      <p:sp>
        <p:nvSpPr>
          <p:cNvPr id="4" name="Slide Number Placeholder 3"/>
          <p:cNvSpPr>
            <a:spLocks noGrp="1"/>
          </p:cNvSpPr>
          <p:nvPr>
            <p:ph type="sldNum" sz="quarter" idx="10"/>
          </p:nvPr>
        </p:nvSpPr>
        <p:spPr/>
        <p:txBody>
          <a:bodyPr/>
          <a:lstStyle/>
          <a:p>
            <a:fld id="{5D78B13A-82C5-FD4B-A6E4-E0E986082EEA}" type="slidenum">
              <a:rPr lang="en-GB" smtClean="0"/>
              <a:t>15</a:t>
            </a:fld>
            <a:endParaRPr lang="en-GB"/>
          </a:p>
        </p:txBody>
      </p:sp>
    </p:spTree>
    <p:extLst>
      <p:ext uri="{BB962C8B-B14F-4D97-AF65-F5344CB8AC3E}">
        <p14:creationId xmlns:p14="http://schemas.microsoft.com/office/powerpoint/2010/main" val="14577074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Basically VM can do everything Docker does and more</a:t>
            </a:r>
            <a:r>
              <a:rPr lang="en-GB" baseline="0" dirty="0" smtClean="0"/>
              <a:t> except:</a:t>
            </a:r>
          </a:p>
          <a:p>
            <a:pPr marL="171450" indent="-171450">
              <a:buFontTx/>
              <a:buChar char="-"/>
            </a:pPr>
            <a:r>
              <a:rPr lang="en-GB" baseline="0" dirty="0" smtClean="0"/>
              <a:t>It is less portable. Most of the hypervisor and clouds have different VM formats despite the attempts to standardize them.</a:t>
            </a:r>
          </a:p>
          <a:p>
            <a:pPr marL="171450" indent="-171450">
              <a:buFontTx/>
              <a:buChar char="-"/>
            </a:pPr>
            <a:r>
              <a:rPr lang="en-GB" baseline="0" dirty="0" smtClean="0"/>
              <a:t>More resources required to run VMs.</a:t>
            </a:r>
          </a:p>
          <a:p>
            <a:pPr marL="171450" indent="-171450">
              <a:buFontTx/>
              <a:buChar char="-"/>
            </a:pPr>
            <a:r>
              <a:rPr lang="en-GB" baseline="0" dirty="0" smtClean="0"/>
              <a:t>Building VM will take anywhere between 5-30 minutes</a:t>
            </a:r>
          </a:p>
          <a:p>
            <a:pPr marL="171450" indent="-171450">
              <a:buFontTx/>
              <a:buChar char="-"/>
            </a:pPr>
            <a:r>
              <a:rPr lang="en-GB" baseline="0" dirty="0" err="1" smtClean="0"/>
              <a:t>Startup</a:t>
            </a:r>
            <a:r>
              <a:rPr lang="en-GB" baseline="0" dirty="0" smtClean="0"/>
              <a:t> time is is typically around few minutes.</a:t>
            </a:r>
          </a:p>
          <a:p>
            <a:pPr marL="0" indent="0">
              <a:buFontTx/>
              <a:buNone/>
            </a:pPr>
            <a:r>
              <a:rPr lang="en-GB" baseline="0" dirty="0" smtClean="0"/>
              <a:t>This makes creation on new VMs difficult and cumbersome which in turn will create the situation where developers try to avoid recreation of VMs as much as possible</a:t>
            </a:r>
            <a:endParaRPr lang="en-GB" dirty="0" smtClean="0"/>
          </a:p>
        </p:txBody>
      </p:sp>
      <p:sp>
        <p:nvSpPr>
          <p:cNvPr id="4" name="Slide Number Placeholder 3"/>
          <p:cNvSpPr>
            <a:spLocks noGrp="1"/>
          </p:cNvSpPr>
          <p:nvPr>
            <p:ph type="sldNum" sz="quarter" idx="10"/>
          </p:nvPr>
        </p:nvSpPr>
        <p:spPr/>
        <p:txBody>
          <a:bodyPr/>
          <a:lstStyle/>
          <a:p>
            <a:fld id="{5D78B13A-82C5-FD4B-A6E4-E0E986082EEA}" type="slidenum">
              <a:rPr lang="en-GB" smtClean="0"/>
              <a:t>16</a:t>
            </a:fld>
            <a:endParaRPr lang="en-GB"/>
          </a:p>
        </p:txBody>
      </p:sp>
    </p:spTree>
    <p:extLst>
      <p:ext uri="{BB962C8B-B14F-4D97-AF65-F5344CB8AC3E}">
        <p14:creationId xmlns:p14="http://schemas.microsoft.com/office/powerpoint/2010/main" val="3633046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Basically VM can do everything Docker does and more</a:t>
            </a:r>
            <a:r>
              <a:rPr lang="en-GB" baseline="0" dirty="0" smtClean="0"/>
              <a:t> except:</a:t>
            </a:r>
          </a:p>
          <a:p>
            <a:pPr marL="171450" indent="-171450">
              <a:buFontTx/>
              <a:buChar char="-"/>
            </a:pPr>
            <a:r>
              <a:rPr lang="en-GB" baseline="0" dirty="0" smtClean="0"/>
              <a:t>It is less portable. Most of the hypervisor and clouds have different VM formats despite the attempts to standardize them.</a:t>
            </a:r>
          </a:p>
          <a:p>
            <a:pPr marL="171450" indent="-171450">
              <a:buFontTx/>
              <a:buChar char="-"/>
            </a:pPr>
            <a:r>
              <a:rPr lang="en-GB" baseline="0" dirty="0" smtClean="0"/>
              <a:t>More resources required to run VMs.</a:t>
            </a:r>
          </a:p>
          <a:p>
            <a:pPr marL="171450" indent="-171450">
              <a:buFontTx/>
              <a:buChar char="-"/>
            </a:pPr>
            <a:r>
              <a:rPr lang="en-GB" baseline="0" dirty="0" smtClean="0"/>
              <a:t>Building VM will take anywhere between 5-30 minutes</a:t>
            </a:r>
          </a:p>
          <a:p>
            <a:pPr marL="171450" indent="-171450">
              <a:buFontTx/>
              <a:buChar char="-"/>
            </a:pPr>
            <a:r>
              <a:rPr lang="en-GB" baseline="0" dirty="0" err="1" smtClean="0"/>
              <a:t>Startup</a:t>
            </a:r>
            <a:r>
              <a:rPr lang="en-GB" baseline="0" dirty="0" smtClean="0"/>
              <a:t> time is is typically around few minutes.</a:t>
            </a:r>
          </a:p>
          <a:p>
            <a:pPr marL="0" indent="0">
              <a:buFontTx/>
              <a:buNone/>
            </a:pPr>
            <a:r>
              <a:rPr lang="en-GB" baseline="0" dirty="0" smtClean="0"/>
              <a:t>This makes creation on new VMs difficult and cumbersome which in turn will create the situation where developers try to avoid recreation of VMs as much as possible</a:t>
            </a:r>
            <a:endParaRPr lang="en-GB" dirty="0" smtClean="0"/>
          </a:p>
        </p:txBody>
      </p:sp>
      <p:sp>
        <p:nvSpPr>
          <p:cNvPr id="4" name="Slide Number Placeholder 3"/>
          <p:cNvSpPr>
            <a:spLocks noGrp="1"/>
          </p:cNvSpPr>
          <p:nvPr>
            <p:ph type="sldNum" sz="quarter" idx="10"/>
          </p:nvPr>
        </p:nvSpPr>
        <p:spPr/>
        <p:txBody>
          <a:bodyPr/>
          <a:lstStyle/>
          <a:p>
            <a:fld id="{5D78B13A-82C5-FD4B-A6E4-E0E986082EEA}" type="slidenum">
              <a:rPr lang="en-GB" smtClean="0"/>
              <a:t>17</a:t>
            </a:fld>
            <a:endParaRPr lang="en-GB"/>
          </a:p>
        </p:txBody>
      </p:sp>
    </p:spTree>
    <p:extLst>
      <p:ext uri="{BB962C8B-B14F-4D97-AF65-F5344CB8AC3E}">
        <p14:creationId xmlns:p14="http://schemas.microsoft.com/office/powerpoint/2010/main" val="36330467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D78B13A-82C5-FD4B-A6E4-E0E986082EEA}" type="slidenum">
              <a:rPr lang="en-GB" smtClean="0"/>
              <a:t>18</a:t>
            </a:fld>
            <a:endParaRPr lang="en-GB"/>
          </a:p>
        </p:txBody>
      </p:sp>
    </p:spTree>
    <p:extLst>
      <p:ext uri="{BB962C8B-B14F-4D97-AF65-F5344CB8AC3E}">
        <p14:creationId xmlns:p14="http://schemas.microsoft.com/office/powerpoint/2010/main" val="34439775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Basically VM can do everything Docker does and more</a:t>
            </a:r>
            <a:r>
              <a:rPr lang="en-GB" baseline="0" dirty="0" smtClean="0"/>
              <a:t> except:</a:t>
            </a:r>
          </a:p>
          <a:p>
            <a:pPr marL="171450" indent="-171450">
              <a:buFontTx/>
              <a:buChar char="-"/>
            </a:pPr>
            <a:r>
              <a:rPr lang="en-GB" baseline="0" dirty="0" smtClean="0"/>
              <a:t>It is less portable. Most of the hypervisor and clouds have different VM formats despite the attempts to standardize them.</a:t>
            </a:r>
          </a:p>
          <a:p>
            <a:pPr marL="171450" indent="-171450">
              <a:buFontTx/>
              <a:buChar char="-"/>
            </a:pPr>
            <a:r>
              <a:rPr lang="en-GB" baseline="0" dirty="0" smtClean="0"/>
              <a:t>More resources required to run VMs.</a:t>
            </a:r>
          </a:p>
          <a:p>
            <a:pPr marL="171450" indent="-171450">
              <a:buFontTx/>
              <a:buChar char="-"/>
            </a:pPr>
            <a:r>
              <a:rPr lang="en-GB" baseline="0" dirty="0" smtClean="0"/>
              <a:t>Building VM will take anywhere between 5-30 minutes</a:t>
            </a:r>
          </a:p>
          <a:p>
            <a:pPr marL="171450" indent="-171450">
              <a:buFontTx/>
              <a:buChar char="-"/>
            </a:pPr>
            <a:r>
              <a:rPr lang="en-GB" baseline="0" dirty="0" err="1" smtClean="0"/>
              <a:t>Startup</a:t>
            </a:r>
            <a:r>
              <a:rPr lang="en-GB" baseline="0" dirty="0" smtClean="0"/>
              <a:t> time is is typically around few minutes.</a:t>
            </a:r>
          </a:p>
          <a:p>
            <a:pPr marL="0" indent="0">
              <a:buFontTx/>
              <a:buNone/>
            </a:pPr>
            <a:r>
              <a:rPr lang="en-GB" baseline="0" dirty="0" smtClean="0"/>
              <a:t>This makes creation on new VMs difficult and cumbersome which in turn will create the situation where developers try to avoid recreation of VMs as much as possible</a:t>
            </a:r>
            <a:endParaRPr lang="en-GB" dirty="0" smtClean="0"/>
          </a:p>
        </p:txBody>
      </p:sp>
      <p:sp>
        <p:nvSpPr>
          <p:cNvPr id="4" name="Slide Number Placeholder 3"/>
          <p:cNvSpPr>
            <a:spLocks noGrp="1"/>
          </p:cNvSpPr>
          <p:nvPr>
            <p:ph type="sldNum" sz="quarter" idx="10"/>
          </p:nvPr>
        </p:nvSpPr>
        <p:spPr/>
        <p:txBody>
          <a:bodyPr/>
          <a:lstStyle/>
          <a:p>
            <a:fld id="{5D78B13A-82C5-FD4B-A6E4-E0E986082EEA}" type="slidenum">
              <a:rPr lang="en-GB" smtClean="0"/>
              <a:t>19</a:t>
            </a:fld>
            <a:endParaRPr lang="en-GB"/>
          </a:p>
        </p:txBody>
      </p:sp>
    </p:spTree>
    <p:extLst>
      <p:ext uri="{BB962C8B-B14F-4D97-AF65-F5344CB8AC3E}">
        <p14:creationId xmlns:p14="http://schemas.microsoft.com/office/powerpoint/2010/main" val="3633046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Puppet and chef is like building</a:t>
            </a:r>
            <a:r>
              <a:rPr lang="en-GB" baseline="0" dirty="0" smtClean="0"/>
              <a:t> a robot to move those barrels, boxes and pianos around.</a:t>
            </a:r>
          </a:p>
          <a:p>
            <a:r>
              <a:rPr lang="en-GB" baseline="0" dirty="0" smtClean="0"/>
              <a:t>It is better than doing it manually the complexity makes it too expensive for simple situation.</a:t>
            </a:r>
          </a:p>
          <a:p>
            <a:r>
              <a:rPr lang="en-GB" baseline="0" dirty="0" smtClean="0"/>
              <a:t>In typical environment VMs and puppet/chef/</a:t>
            </a:r>
            <a:r>
              <a:rPr lang="en-GB" baseline="0" dirty="0" err="1" smtClean="0"/>
              <a:t>ansible</a:t>
            </a:r>
            <a:r>
              <a:rPr lang="en-GB" baseline="0" dirty="0" smtClean="0"/>
              <a:t> will be used in conjunction.</a:t>
            </a:r>
          </a:p>
          <a:p>
            <a:r>
              <a:rPr lang="en-GB" baseline="0" dirty="0" smtClean="0"/>
              <a:t>Both are very useful and Docker is not going to replace them, it will be added to the mix. Puppet/chef are good to manage underling infrastructure and VMs are very important for building clouds. </a:t>
            </a:r>
            <a:endParaRPr lang="en-GB" dirty="0"/>
          </a:p>
        </p:txBody>
      </p:sp>
      <p:sp>
        <p:nvSpPr>
          <p:cNvPr id="4" name="Slide Number Placeholder 3"/>
          <p:cNvSpPr>
            <a:spLocks noGrp="1"/>
          </p:cNvSpPr>
          <p:nvPr>
            <p:ph type="sldNum" sz="quarter" idx="10"/>
          </p:nvPr>
        </p:nvSpPr>
        <p:spPr/>
        <p:txBody>
          <a:bodyPr/>
          <a:lstStyle/>
          <a:p>
            <a:fld id="{5D78B13A-82C5-FD4B-A6E4-E0E986082EEA}" type="slidenum">
              <a:rPr lang="en-GB" smtClean="0"/>
              <a:t>20</a:t>
            </a:fld>
            <a:endParaRPr lang="en-GB"/>
          </a:p>
        </p:txBody>
      </p:sp>
    </p:spTree>
    <p:extLst>
      <p:ext uri="{BB962C8B-B14F-4D97-AF65-F5344CB8AC3E}">
        <p14:creationId xmlns:p14="http://schemas.microsoft.com/office/powerpoint/2010/main" val="3443977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D78B13A-82C5-FD4B-A6E4-E0E986082EEA}" type="slidenum">
              <a:rPr lang="en-GB" smtClean="0"/>
              <a:t>21</a:t>
            </a:fld>
            <a:endParaRPr lang="en-GB"/>
          </a:p>
        </p:txBody>
      </p:sp>
    </p:spTree>
    <p:extLst>
      <p:ext uri="{BB962C8B-B14F-4D97-AF65-F5344CB8AC3E}">
        <p14:creationId xmlns:p14="http://schemas.microsoft.com/office/powerpoint/2010/main" val="3443977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D78B13A-82C5-FD4B-A6E4-E0E986082EEA}" type="slidenum">
              <a:rPr lang="en-GB" smtClean="0"/>
              <a:t>22</a:t>
            </a:fld>
            <a:endParaRPr lang="en-GB"/>
          </a:p>
        </p:txBody>
      </p:sp>
    </p:spTree>
    <p:extLst>
      <p:ext uri="{BB962C8B-B14F-4D97-AF65-F5344CB8AC3E}">
        <p14:creationId xmlns:p14="http://schemas.microsoft.com/office/powerpoint/2010/main" val="34439775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D78B13A-82C5-FD4B-A6E4-E0E986082EEA}" type="slidenum">
              <a:rPr lang="en-GB" smtClean="0"/>
              <a:t>23</a:t>
            </a:fld>
            <a:endParaRPr lang="en-GB"/>
          </a:p>
        </p:txBody>
      </p:sp>
    </p:spTree>
    <p:extLst>
      <p:ext uri="{BB962C8B-B14F-4D97-AF65-F5344CB8AC3E}">
        <p14:creationId xmlns:p14="http://schemas.microsoft.com/office/powerpoint/2010/main" val="3443977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 would like to start with a bit of history</a:t>
            </a:r>
          </a:p>
          <a:p>
            <a:r>
              <a:rPr lang="en-GB" dirty="0" smtClean="0"/>
              <a:t>1995: Single HW server -&gt; Well-Defined</a:t>
            </a:r>
            <a:r>
              <a:rPr lang="en-GB" baseline="0" dirty="0" smtClean="0"/>
              <a:t> Middleware and OS -&gt; Thick SW</a:t>
            </a:r>
          </a:p>
          <a:p>
            <a:r>
              <a:rPr lang="en-GB" baseline="0" dirty="0" smtClean="0"/>
              <a:t>2015: Variety of HW, clouds -&gt; Middleware based on dozens/hundreds of 3</a:t>
            </a:r>
            <a:r>
              <a:rPr lang="en-GB" baseline="30000" dirty="0" smtClean="0"/>
              <a:t>rd</a:t>
            </a:r>
            <a:r>
              <a:rPr lang="en-GB" baseline="0" dirty="0" smtClean="0"/>
              <a:t> party components -&gt; Thin application </a:t>
            </a:r>
            <a:endParaRPr lang="en-GB" dirty="0" smtClean="0"/>
          </a:p>
          <a:p>
            <a:r>
              <a:rPr lang="en-GB" dirty="0" smtClean="0"/>
              <a:t>Since 90s we learned how to reuse existing technologie</a:t>
            </a:r>
            <a:r>
              <a:rPr lang="en-GB" baseline="0" dirty="0" smtClean="0"/>
              <a:t>s and by that increase the speed of development of new features.</a:t>
            </a:r>
          </a:p>
          <a:p>
            <a:r>
              <a:rPr lang="en-GB" baseline="0" dirty="0" smtClean="0"/>
              <a:t>But increase of reliance on growing number of components made the deployment process pain in the ass.</a:t>
            </a:r>
            <a:endParaRPr lang="en-GB" dirty="0"/>
          </a:p>
        </p:txBody>
      </p:sp>
      <p:sp>
        <p:nvSpPr>
          <p:cNvPr id="4" name="Slide Number Placeholder 3"/>
          <p:cNvSpPr>
            <a:spLocks noGrp="1"/>
          </p:cNvSpPr>
          <p:nvPr>
            <p:ph type="sldNum" sz="quarter" idx="10"/>
          </p:nvPr>
        </p:nvSpPr>
        <p:spPr/>
        <p:txBody>
          <a:bodyPr/>
          <a:lstStyle/>
          <a:p>
            <a:fld id="{5D78B13A-82C5-FD4B-A6E4-E0E986082EEA}" type="slidenum">
              <a:rPr lang="en-GB" smtClean="0"/>
              <a:t>6</a:t>
            </a:fld>
            <a:endParaRPr lang="en-GB"/>
          </a:p>
        </p:txBody>
      </p:sp>
    </p:spTree>
    <p:extLst>
      <p:ext uri="{BB962C8B-B14F-4D97-AF65-F5344CB8AC3E}">
        <p14:creationId xmlns:p14="http://schemas.microsoft.com/office/powerpoint/2010/main" val="10754075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D78B13A-82C5-FD4B-A6E4-E0E986082EEA}" type="slidenum">
              <a:rPr lang="en-GB" smtClean="0"/>
              <a:t>24</a:t>
            </a:fld>
            <a:endParaRPr lang="en-GB"/>
          </a:p>
        </p:txBody>
      </p:sp>
    </p:spTree>
    <p:extLst>
      <p:ext uri="{BB962C8B-B14F-4D97-AF65-F5344CB8AC3E}">
        <p14:creationId xmlns:p14="http://schemas.microsoft.com/office/powerpoint/2010/main" val="34439775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D78B13A-82C5-FD4B-A6E4-E0E986082EEA}" type="slidenum">
              <a:rPr lang="en-GB" smtClean="0"/>
              <a:t>25</a:t>
            </a:fld>
            <a:endParaRPr lang="en-GB"/>
          </a:p>
        </p:txBody>
      </p:sp>
    </p:spTree>
    <p:extLst>
      <p:ext uri="{BB962C8B-B14F-4D97-AF65-F5344CB8AC3E}">
        <p14:creationId xmlns:p14="http://schemas.microsoft.com/office/powerpoint/2010/main" val="4316713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If we look at IT systems at the </a:t>
            </a:r>
            <a:r>
              <a:rPr lang="en-GB" baseline="0" dirty="0" smtClean="0"/>
              <a:t>last two decades we can see that these systems are moving from a monolithic architecture running on physical hardware to clusters of smaller services that are often served in a cloud. During the last 10 years we saw the physical hardware abstracted away to allow creation of clouds.</a:t>
            </a:r>
          </a:p>
          <a:p>
            <a:r>
              <a:rPr lang="en-GB" baseline="0" dirty="0" smtClean="0"/>
              <a:t>the question is what will we see in the future?</a:t>
            </a:r>
            <a:endParaRPr lang="en-GB" dirty="0"/>
          </a:p>
        </p:txBody>
      </p:sp>
      <p:sp>
        <p:nvSpPr>
          <p:cNvPr id="4" name="Slide Number Placeholder 3"/>
          <p:cNvSpPr>
            <a:spLocks noGrp="1"/>
          </p:cNvSpPr>
          <p:nvPr>
            <p:ph type="sldNum" sz="quarter" idx="10"/>
          </p:nvPr>
        </p:nvSpPr>
        <p:spPr/>
        <p:txBody>
          <a:bodyPr/>
          <a:lstStyle/>
          <a:p>
            <a:fld id="{5D78B13A-82C5-FD4B-A6E4-E0E986082EEA}" type="slidenum">
              <a:rPr lang="en-GB" smtClean="0"/>
              <a:t>46</a:t>
            </a:fld>
            <a:endParaRPr lang="en-GB"/>
          </a:p>
        </p:txBody>
      </p:sp>
    </p:spTree>
    <p:extLst>
      <p:ext uri="{BB962C8B-B14F-4D97-AF65-F5344CB8AC3E}">
        <p14:creationId xmlns:p14="http://schemas.microsoft.com/office/powerpoint/2010/main" val="34439775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Before we can answer the question about the future</a:t>
            </a:r>
            <a:r>
              <a:rPr lang="en-GB" baseline="0" dirty="0" smtClean="0"/>
              <a:t> we need to address the two forces trying to be in balance.</a:t>
            </a:r>
          </a:p>
          <a:p>
            <a:r>
              <a:rPr lang="en-GB" baseline="0" dirty="0" smtClean="0"/>
              <a:t>Application and Infrastructure performance. We see on-going optimisation of  App followed by optimisation of Infra and then App again …</a:t>
            </a:r>
          </a:p>
          <a:p>
            <a:r>
              <a:rPr lang="en-GB" baseline="0" dirty="0" smtClean="0"/>
              <a:t>When one of them is out of balance we see a new technological break through </a:t>
            </a:r>
          </a:p>
          <a:p>
            <a:r>
              <a:rPr lang="en-GB" baseline="0" dirty="0" smtClean="0"/>
              <a:t>In the last year containers took this out of balance in favour on Infra enabling introduction of microservices</a:t>
            </a:r>
            <a:endParaRPr lang="en-GB" dirty="0"/>
          </a:p>
        </p:txBody>
      </p:sp>
      <p:sp>
        <p:nvSpPr>
          <p:cNvPr id="4" name="Slide Number Placeholder 3"/>
          <p:cNvSpPr>
            <a:spLocks noGrp="1"/>
          </p:cNvSpPr>
          <p:nvPr>
            <p:ph type="sldNum" sz="quarter" idx="10"/>
          </p:nvPr>
        </p:nvSpPr>
        <p:spPr/>
        <p:txBody>
          <a:bodyPr/>
          <a:lstStyle/>
          <a:p>
            <a:fld id="{5D78B13A-82C5-FD4B-A6E4-E0E986082EEA}" type="slidenum">
              <a:rPr lang="en-GB" smtClean="0"/>
              <a:t>47</a:t>
            </a:fld>
            <a:endParaRPr lang="en-GB"/>
          </a:p>
        </p:txBody>
      </p:sp>
    </p:spTree>
    <p:extLst>
      <p:ext uri="{BB962C8B-B14F-4D97-AF65-F5344CB8AC3E}">
        <p14:creationId xmlns:p14="http://schemas.microsoft.com/office/powerpoint/2010/main" val="34439775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a:t>
            </a:r>
            <a:r>
              <a:rPr lang="en-GB" baseline="0" dirty="0" smtClean="0"/>
              <a:t> what are microservices? </a:t>
            </a:r>
            <a:r>
              <a:rPr lang="en-GB" dirty="0" smtClean="0"/>
              <a:t>microservice architectural style is an approach to developing a single application as a suite of small services, each running in its own process and communicating with lightweight mechanisms.</a:t>
            </a:r>
          </a:p>
          <a:p>
            <a:r>
              <a:rPr lang="en-GB" dirty="0" smtClean="0"/>
              <a:t>Examples</a:t>
            </a:r>
            <a:r>
              <a:rPr lang="en-GB" baseline="0" dirty="0" smtClean="0"/>
              <a:t> are a service to provide address of a person or recommendation for a movie based on personal preferences on the Netflix site.</a:t>
            </a:r>
          </a:p>
          <a:p>
            <a:r>
              <a:rPr lang="en-GB" baseline="0" dirty="0" smtClean="0"/>
              <a:t>But how this will affect our organisations?</a:t>
            </a:r>
            <a:endParaRPr lang="en-GB" dirty="0"/>
          </a:p>
        </p:txBody>
      </p:sp>
      <p:sp>
        <p:nvSpPr>
          <p:cNvPr id="4" name="Slide Number Placeholder 3"/>
          <p:cNvSpPr>
            <a:spLocks noGrp="1"/>
          </p:cNvSpPr>
          <p:nvPr>
            <p:ph type="sldNum" sz="quarter" idx="10"/>
          </p:nvPr>
        </p:nvSpPr>
        <p:spPr/>
        <p:txBody>
          <a:bodyPr/>
          <a:lstStyle/>
          <a:p>
            <a:fld id="{5D78B13A-82C5-FD4B-A6E4-E0E986082EEA}" type="slidenum">
              <a:rPr lang="en-GB" smtClean="0"/>
              <a:t>48</a:t>
            </a:fld>
            <a:endParaRPr lang="en-GB"/>
          </a:p>
        </p:txBody>
      </p:sp>
    </p:spTree>
    <p:extLst>
      <p:ext uri="{BB962C8B-B14F-4D97-AF65-F5344CB8AC3E}">
        <p14:creationId xmlns:p14="http://schemas.microsoft.com/office/powerpoint/2010/main" val="34439775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a:t>
            </a:r>
            <a:r>
              <a:rPr lang="en-GB" baseline="0" dirty="0" smtClean="0"/>
              <a:t> Conway’s law suggests that we can only build software systems resembling our organisational structure.</a:t>
            </a:r>
          </a:p>
          <a:p>
            <a:r>
              <a:rPr lang="en-GB" baseline="0" dirty="0" smtClean="0"/>
              <a:t>Or in other words – if you have four team for building a compiler you will get a 4 steps compiler.</a:t>
            </a:r>
          </a:p>
          <a:p>
            <a:r>
              <a:rPr lang="en-GB" baseline="0" dirty="0" smtClean="0"/>
              <a:t>This is the reason for the creation of monolithic applications by a hierarchical development organisation and also the reason behind the DevOps movement.</a:t>
            </a:r>
          </a:p>
          <a:p>
            <a:r>
              <a:rPr lang="en-GB" baseline="0" dirty="0" smtClean="0"/>
              <a:t>Organisational division between Dev and Ops is now forcing to take a side and either merge them to build a single app or clearly divide them to define a clear API</a:t>
            </a:r>
          </a:p>
        </p:txBody>
      </p:sp>
      <p:sp>
        <p:nvSpPr>
          <p:cNvPr id="4" name="Slide Number Placeholder 3"/>
          <p:cNvSpPr>
            <a:spLocks noGrp="1"/>
          </p:cNvSpPr>
          <p:nvPr>
            <p:ph type="sldNum" sz="quarter" idx="10"/>
          </p:nvPr>
        </p:nvSpPr>
        <p:spPr/>
        <p:txBody>
          <a:bodyPr/>
          <a:lstStyle/>
          <a:p>
            <a:fld id="{5D78B13A-82C5-FD4B-A6E4-E0E986082EEA}" type="slidenum">
              <a:rPr lang="en-GB" smtClean="0"/>
              <a:t>49</a:t>
            </a:fld>
            <a:endParaRPr lang="en-GB"/>
          </a:p>
        </p:txBody>
      </p:sp>
    </p:spTree>
    <p:extLst>
      <p:ext uri="{BB962C8B-B14F-4D97-AF65-F5344CB8AC3E}">
        <p14:creationId xmlns:p14="http://schemas.microsoft.com/office/powerpoint/2010/main" val="37213765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And if we want to do microservices well, we need to continue moving towards the network-centric organisational structures.</a:t>
            </a:r>
          </a:p>
          <a:p>
            <a:r>
              <a:rPr lang="en-GB" dirty="0" smtClean="0"/>
              <a:t>Such</a:t>
            </a:r>
            <a:r>
              <a:rPr lang="en-GB" baseline="0" dirty="0" smtClean="0"/>
              <a:t> networks already widely used in our world if you take all the companies into account. The next step for the companies doing microservices would be to introduce this within the organisation.</a:t>
            </a:r>
          </a:p>
          <a:p>
            <a:endParaRPr lang="en-GB" baseline="0" dirty="0" smtClean="0"/>
          </a:p>
          <a:p>
            <a:r>
              <a:rPr lang="en-GB" baseline="0" dirty="0" smtClean="0"/>
              <a:t>Or maybe the other way around, you first change your organisation and as a result you get the microservices architecture.</a:t>
            </a:r>
            <a:endParaRPr lang="en-GB" dirty="0"/>
          </a:p>
        </p:txBody>
      </p:sp>
      <p:sp>
        <p:nvSpPr>
          <p:cNvPr id="4" name="Slide Number Placeholder 3"/>
          <p:cNvSpPr>
            <a:spLocks noGrp="1"/>
          </p:cNvSpPr>
          <p:nvPr>
            <p:ph type="sldNum" sz="quarter" idx="10"/>
          </p:nvPr>
        </p:nvSpPr>
        <p:spPr/>
        <p:txBody>
          <a:bodyPr/>
          <a:lstStyle/>
          <a:p>
            <a:fld id="{5D78B13A-82C5-FD4B-A6E4-E0E986082EEA}" type="slidenum">
              <a:rPr lang="en-GB" smtClean="0"/>
              <a:t>50</a:t>
            </a:fld>
            <a:endParaRPr lang="en-GB"/>
          </a:p>
        </p:txBody>
      </p:sp>
    </p:spTree>
    <p:extLst>
      <p:ext uri="{BB962C8B-B14F-4D97-AF65-F5344CB8AC3E}">
        <p14:creationId xmlns:p14="http://schemas.microsoft.com/office/powerpoint/2010/main" val="34439775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D78B13A-82C5-FD4B-A6E4-E0E986082EEA}" type="slidenum">
              <a:rPr lang="en-GB" smtClean="0"/>
              <a:t>52</a:t>
            </a:fld>
            <a:endParaRPr lang="en-GB"/>
          </a:p>
        </p:txBody>
      </p:sp>
    </p:spTree>
    <p:extLst>
      <p:ext uri="{BB962C8B-B14F-4D97-AF65-F5344CB8AC3E}">
        <p14:creationId xmlns:p14="http://schemas.microsoft.com/office/powerpoint/2010/main" val="34439775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D78B13A-82C5-FD4B-A6E4-E0E986082EEA}" type="slidenum">
              <a:rPr lang="en-GB" smtClean="0"/>
              <a:t>53</a:t>
            </a:fld>
            <a:endParaRPr lang="en-GB"/>
          </a:p>
        </p:txBody>
      </p:sp>
    </p:spTree>
    <p:extLst>
      <p:ext uri="{BB962C8B-B14F-4D97-AF65-F5344CB8AC3E}">
        <p14:creationId xmlns:p14="http://schemas.microsoft.com/office/powerpoint/2010/main" val="34439775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are doing Docker Clinic</a:t>
            </a:r>
            <a:r>
              <a:rPr lang="en-GB" baseline="0" dirty="0" smtClean="0"/>
              <a:t> at …. </a:t>
            </a:r>
          </a:p>
          <a:p>
            <a:r>
              <a:rPr lang="en-GB" baseline="0" dirty="0" smtClean="0"/>
              <a:t>You can come over and explain your situation to us and we will suggest the way Docker can help, or not, your organization</a:t>
            </a:r>
          </a:p>
          <a:p>
            <a:r>
              <a:rPr lang="en-GB" baseline="0" dirty="0" smtClean="0"/>
              <a:t>You can ask Jamie or more details.</a:t>
            </a:r>
            <a:endParaRPr lang="en-GB" dirty="0"/>
          </a:p>
        </p:txBody>
      </p:sp>
      <p:sp>
        <p:nvSpPr>
          <p:cNvPr id="4" name="Slide Number Placeholder 3"/>
          <p:cNvSpPr>
            <a:spLocks noGrp="1"/>
          </p:cNvSpPr>
          <p:nvPr>
            <p:ph type="sldNum" sz="quarter" idx="10"/>
          </p:nvPr>
        </p:nvSpPr>
        <p:spPr/>
        <p:txBody>
          <a:bodyPr/>
          <a:lstStyle/>
          <a:p>
            <a:fld id="{5D78B13A-82C5-FD4B-A6E4-E0E986082EEA}" type="slidenum">
              <a:rPr lang="en-GB" smtClean="0"/>
              <a:t>55</a:t>
            </a:fld>
            <a:endParaRPr lang="en-GB"/>
          </a:p>
        </p:txBody>
      </p:sp>
    </p:spTree>
    <p:extLst>
      <p:ext uri="{BB962C8B-B14F-4D97-AF65-F5344CB8AC3E}">
        <p14:creationId xmlns:p14="http://schemas.microsoft.com/office/powerpoint/2010/main" val="2744642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UP: Web servers,</a:t>
            </a:r>
            <a:r>
              <a:rPr lang="en-GB" baseline="0" dirty="0" smtClean="0"/>
              <a:t> Load Balancers, DBs, queues, monitoring, …</a:t>
            </a:r>
          </a:p>
          <a:p>
            <a:r>
              <a:rPr lang="en-GB" dirty="0" smtClean="0"/>
              <a:t>Down: VMs, cloud, Laptops, Dev/Test/Acceptance/Production</a:t>
            </a:r>
          </a:p>
          <a:p>
            <a:endParaRPr lang="en-GB" dirty="0" smtClean="0"/>
          </a:p>
          <a:p>
            <a:r>
              <a:rPr lang="en-GB" dirty="0" smtClean="0"/>
              <a:t>Complexity in such environment is growing day by day. All this various SW components should fit the middleware</a:t>
            </a:r>
            <a:r>
              <a:rPr lang="en-GB" baseline="0" dirty="0" smtClean="0"/>
              <a:t> and run on different types of HW</a:t>
            </a:r>
            <a:endParaRPr lang="en-GB" dirty="0"/>
          </a:p>
        </p:txBody>
      </p:sp>
      <p:sp>
        <p:nvSpPr>
          <p:cNvPr id="4" name="Slide Number Placeholder 3"/>
          <p:cNvSpPr>
            <a:spLocks noGrp="1"/>
          </p:cNvSpPr>
          <p:nvPr>
            <p:ph type="sldNum" sz="quarter" idx="10"/>
          </p:nvPr>
        </p:nvSpPr>
        <p:spPr/>
        <p:txBody>
          <a:bodyPr/>
          <a:lstStyle/>
          <a:p>
            <a:fld id="{5D78B13A-82C5-FD4B-A6E4-E0E986082EEA}" type="slidenum">
              <a:rPr lang="en-GB" smtClean="0"/>
              <a:t>7</a:t>
            </a:fld>
            <a:endParaRPr lang="en-GB"/>
          </a:p>
        </p:txBody>
      </p:sp>
    </p:spTree>
    <p:extLst>
      <p:ext uri="{BB962C8B-B14F-4D97-AF65-F5344CB8AC3E}">
        <p14:creationId xmlns:p14="http://schemas.microsoft.com/office/powerpoint/2010/main" val="1481727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At this point I would like to suggest cargo shipment analogy.</a:t>
            </a:r>
          </a:p>
          <a:p>
            <a:r>
              <a:rPr lang="en-GB" dirty="0" smtClean="0"/>
              <a:t>The situation</a:t>
            </a:r>
            <a:r>
              <a:rPr lang="en-GB" baseline="0" dirty="0" smtClean="0"/>
              <a:t> in the goods delivery logistics just about 60 years ago was very similar to our software delivery situation right now.</a:t>
            </a:r>
          </a:p>
          <a:p>
            <a:r>
              <a:rPr lang="en-GB" baseline="0" dirty="0" smtClean="0"/>
              <a:t>Variety of transportation and storage means and complexity of fitting different types of goods in.</a:t>
            </a:r>
          </a:p>
          <a:p>
            <a:endParaRPr lang="en-GB" dirty="0"/>
          </a:p>
        </p:txBody>
      </p:sp>
      <p:sp>
        <p:nvSpPr>
          <p:cNvPr id="4" name="Slide Number Placeholder 3"/>
          <p:cNvSpPr>
            <a:spLocks noGrp="1"/>
          </p:cNvSpPr>
          <p:nvPr>
            <p:ph type="sldNum" sz="quarter" idx="10"/>
          </p:nvPr>
        </p:nvSpPr>
        <p:spPr/>
        <p:txBody>
          <a:bodyPr/>
          <a:lstStyle/>
          <a:p>
            <a:fld id="{5D78B13A-82C5-FD4B-A6E4-E0E986082EEA}" type="slidenum">
              <a:rPr lang="en-GB" smtClean="0"/>
              <a:t>8</a:t>
            </a:fld>
            <a:endParaRPr lang="en-GB"/>
          </a:p>
        </p:txBody>
      </p:sp>
    </p:spTree>
    <p:extLst>
      <p:ext uri="{BB962C8B-B14F-4D97-AF65-F5344CB8AC3E}">
        <p14:creationId xmlns:p14="http://schemas.microsoft.com/office/powerpoint/2010/main" val="21558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Goods being shipped through</a:t>
            </a:r>
            <a:r>
              <a:rPr lang="en-GB" baseline="0" dirty="0" smtClean="0"/>
              <a:t> delivery pipeline.</a:t>
            </a:r>
          </a:p>
          <a:p>
            <a:r>
              <a:rPr lang="en-GB" baseline="0" dirty="0" smtClean="0"/>
              <a:t>Different formats, packaging. Interaction between goods. Each stage in the pipeline needs to support all possible formats. Including yet to be invented </a:t>
            </a:r>
            <a:endParaRPr lang="en-GB" dirty="0"/>
          </a:p>
        </p:txBody>
      </p:sp>
      <p:sp>
        <p:nvSpPr>
          <p:cNvPr id="4" name="Slide Number Placeholder 3"/>
          <p:cNvSpPr>
            <a:spLocks noGrp="1"/>
          </p:cNvSpPr>
          <p:nvPr>
            <p:ph type="sldNum" sz="quarter" idx="10"/>
          </p:nvPr>
        </p:nvSpPr>
        <p:spPr/>
        <p:txBody>
          <a:bodyPr/>
          <a:lstStyle/>
          <a:p>
            <a:fld id="{5D78B13A-82C5-FD4B-A6E4-E0E986082EEA}" type="slidenum">
              <a:rPr lang="en-GB" smtClean="0"/>
              <a:t>9</a:t>
            </a:fld>
            <a:endParaRPr lang="en-GB"/>
          </a:p>
        </p:txBody>
      </p:sp>
    </p:spTree>
    <p:extLst>
      <p:ext uri="{BB962C8B-B14F-4D97-AF65-F5344CB8AC3E}">
        <p14:creationId xmlns:p14="http://schemas.microsoft.com/office/powerpoint/2010/main" val="233849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And that is how</a:t>
            </a:r>
            <a:r>
              <a:rPr lang="en-GB" baseline="0" dirty="0" smtClean="0"/>
              <a:t> the work is typically done at such pipeline.</a:t>
            </a:r>
          </a:p>
          <a:p>
            <a:r>
              <a:rPr lang="en-GB" baseline="0" dirty="0" smtClean="0"/>
              <a:t>It is manual, complicated and requires understanding of the content by the workers.</a:t>
            </a:r>
          </a:p>
          <a:p>
            <a:r>
              <a:rPr lang="en-GB" baseline="0" dirty="0" smtClean="0"/>
              <a:t>Does it remind you anything? </a:t>
            </a:r>
            <a:r>
              <a:rPr lang="en-GB" baseline="0" dirty="0" smtClean="0">
                <a:sym typeface="Wingdings"/>
              </a:rPr>
              <a:t></a:t>
            </a:r>
            <a:endParaRPr lang="en-GB" baseline="0" dirty="0" smtClean="0"/>
          </a:p>
          <a:p>
            <a:r>
              <a:rPr lang="en-GB" baseline="0" dirty="0" smtClean="0"/>
              <a:t>Think what would say an operational person in the picture to two teams of developers who built round barrels and square boxes. </a:t>
            </a:r>
            <a:r>
              <a:rPr lang="en-GB" baseline="0" dirty="0" smtClean="0">
                <a:sym typeface="Wingdings"/>
              </a:rPr>
              <a:t></a:t>
            </a:r>
            <a:endParaRPr lang="en-GB" baseline="0" dirty="0" smtClean="0"/>
          </a:p>
          <a:p>
            <a:r>
              <a:rPr lang="en-GB" baseline="0" dirty="0" smtClean="0"/>
              <a:t>Ad what will say at the destination then coffee will smell like spices.</a:t>
            </a:r>
            <a:endParaRPr lang="en-GB" dirty="0"/>
          </a:p>
        </p:txBody>
      </p:sp>
      <p:sp>
        <p:nvSpPr>
          <p:cNvPr id="4" name="Slide Number Placeholder 3"/>
          <p:cNvSpPr>
            <a:spLocks noGrp="1"/>
          </p:cNvSpPr>
          <p:nvPr>
            <p:ph type="sldNum" sz="quarter" idx="10"/>
          </p:nvPr>
        </p:nvSpPr>
        <p:spPr/>
        <p:txBody>
          <a:bodyPr/>
          <a:lstStyle/>
          <a:p>
            <a:fld id="{5D78B13A-82C5-FD4B-A6E4-E0E986082EEA}" type="slidenum">
              <a:rPr lang="en-GB" smtClean="0"/>
              <a:t>10</a:t>
            </a:fld>
            <a:endParaRPr lang="en-GB"/>
          </a:p>
        </p:txBody>
      </p:sp>
    </p:spTree>
    <p:extLst>
      <p:ext uri="{BB962C8B-B14F-4D97-AF65-F5344CB8AC3E}">
        <p14:creationId xmlns:p14="http://schemas.microsoft.com/office/powerpoint/2010/main" val="1463707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solution is – standardized</a:t>
            </a:r>
            <a:r>
              <a:rPr lang="en-GB" baseline="0" dirty="0" smtClean="0"/>
              <a:t> containers.</a:t>
            </a:r>
          </a:p>
          <a:p>
            <a:r>
              <a:rPr lang="en-GB" baseline="0" dirty="0" smtClean="0"/>
              <a:t>All types of storage and transportation support containers.</a:t>
            </a:r>
          </a:p>
          <a:p>
            <a:r>
              <a:rPr lang="en-GB" baseline="0" dirty="0" smtClean="0"/>
              <a:t>They are always sealed and the content is separated from the content of other containers.</a:t>
            </a:r>
          </a:p>
          <a:p>
            <a:r>
              <a:rPr lang="en-GB" baseline="0" dirty="0" smtClean="0"/>
              <a:t>Now developers can build anything they want as long as it fits into container and operations can focus of maintenance of the infrastructure.</a:t>
            </a:r>
          </a:p>
          <a:p>
            <a:r>
              <a:rPr lang="en-GB" baseline="0" dirty="0" smtClean="0"/>
              <a:t>Maybe they can finally fix those railroads. </a:t>
            </a:r>
            <a:r>
              <a:rPr lang="en-GB" baseline="0" dirty="0" smtClean="0">
                <a:sym typeface="Wingdings"/>
              </a:rPr>
              <a:t> and finish the </a:t>
            </a:r>
            <a:r>
              <a:rPr lang="en-GB" baseline="0" smtClean="0">
                <a:sym typeface="Wingdings"/>
              </a:rPr>
              <a:t>metro line</a:t>
            </a:r>
            <a:endParaRPr lang="en-GB" dirty="0"/>
          </a:p>
        </p:txBody>
      </p:sp>
      <p:sp>
        <p:nvSpPr>
          <p:cNvPr id="4" name="Slide Number Placeholder 3"/>
          <p:cNvSpPr>
            <a:spLocks noGrp="1"/>
          </p:cNvSpPr>
          <p:nvPr>
            <p:ph type="sldNum" sz="quarter" idx="10"/>
          </p:nvPr>
        </p:nvSpPr>
        <p:spPr/>
        <p:txBody>
          <a:bodyPr/>
          <a:lstStyle/>
          <a:p>
            <a:fld id="{5D78B13A-82C5-FD4B-A6E4-E0E986082EEA}" type="slidenum">
              <a:rPr lang="en-GB" smtClean="0"/>
              <a:t>11</a:t>
            </a:fld>
            <a:endParaRPr lang="en-GB"/>
          </a:p>
        </p:txBody>
      </p:sp>
    </p:spTree>
    <p:extLst>
      <p:ext uri="{BB962C8B-B14F-4D97-AF65-F5344CB8AC3E}">
        <p14:creationId xmlns:p14="http://schemas.microsoft.com/office/powerpoint/2010/main" val="2125038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solution</a:t>
            </a:r>
            <a:r>
              <a:rPr lang="en-GB" baseline="0" dirty="0" smtClean="0"/>
              <a:t> will be very similar.</a:t>
            </a:r>
          </a:p>
          <a:p>
            <a:r>
              <a:rPr lang="en-GB" baseline="0" dirty="0" smtClean="0"/>
              <a:t>Developers will build their stuff and place it in a standard container. Such container will be picked up by an operations and deployed to variety of different platforms without concern of dependencies and incompatibilities. </a:t>
            </a:r>
          </a:p>
          <a:p>
            <a:r>
              <a:rPr lang="en-GB" baseline="0" dirty="0" smtClean="0"/>
              <a:t>This is not 100% accurate but it is definitely much better than the current situation</a:t>
            </a:r>
            <a:endParaRPr lang="en-GB" dirty="0"/>
          </a:p>
        </p:txBody>
      </p:sp>
      <p:sp>
        <p:nvSpPr>
          <p:cNvPr id="4" name="Slide Number Placeholder 3"/>
          <p:cNvSpPr>
            <a:spLocks noGrp="1"/>
          </p:cNvSpPr>
          <p:nvPr>
            <p:ph type="sldNum" sz="quarter" idx="10"/>
          </p:nvPr>
        </p:nvSpPr>
        <p:spPr/>
        <p:txBody>
          <a:bodyPr/>
          <a:lstStyle/>
          <a:p>
            <a:fld id="{5D78B13A-82C5-FD4B-A6E4-E0E986082EEA}" type="slidenum">
              <a:rPr lang="en-GB" smtClean="0"/>
              <a:t>12</a:t>
            </a:fld>
            <a:endParaRPr lang="en-GB"/>
          </a:p>
        </p:txBody>
      </p:sp>
    </p:spTree>
    <p:extLst>
      <p:ext uri="{BB962C8B-B14F-4D97-AF65-F5344CB8AC3E}">
        <p14:creationId xmlns:p14="http://schemas.microsoft.com/office/powerpoint/2010/main" val="3590109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solution for many problems you suggested earlier can be Docker,</a:t>
            </a:r>
            <a:r>
              <a:rPr lang="en-GB" baseline="0" dirty="0" smtClean="0"/>
              <a:t> which will be used to run your software quickly and consistently at all stages of the delivery pipeline</a:t>
            </a:r>
          </a:p>
          <a:p>
            <a:r>
              <a:rPr lang="en-GB" baseline="0" dirty="0" smtClean="0"/>
              <a:t>Containers are easily built and can be started in fraction of a second. </a:t>
            </a:r>
          </a:p>
          <a:p>
            <a:r>
              <a:rPr lang="en-GB" baseline="0" dirty="0" smtClean="0"/>
              <a:t>They provide similar protection from the external environment as shipping containers provide to the delivered goods.</a:t>
            </a:r>
          </a:p>
          <a:p>
            <a:endParaRPr lang="en-GB" dirty="0"/>
          </a:p>
        </p:txBody>
      </p:sp>
      <p:sp>
        <p:nvSpPr>
          <p:cNvPr id="4" name="Slide Number Placeholder 3"/>
          <p:cNvSpPr>
            <a:spLocks noGrp="1"/>
          </p:cNvSpPr>
          <p:nvPr>
            <p:ph type="sldNum" sz="quarter" idx="10"/>
          </p:nvPr>
        </p:nvSpPr>
        <p:spPr/>
        <p:txBody>
          <a:bodyPr/>
          <a:lstStyle/>
          <a:p>
            <a:fld id="{5D78B13A-82C5-FD4B-A6E4-E0E986082EEA}" type="slidenum">
              <a:rPr lang="en-GB" smtClean="0"/>
              <a:t>13</a:t>
            </a:fld>
            <a:endParaRPr lang="en-GB"/>
          </a:p>
        </p:txBody>
      </p:sp>
    </p:spTree>
    <p:extLst>
      <p:ext uri="{BB962C8B-B14F-4D97-AF65-F5344CB8AC3E}">
        <p14:creationId xmlns:p14="http://schemas.microsoft.com/office/powerpoint/2010/main" val="768160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377E108B-D01E-C842-97B7-CD9A7F9546EA}" type="datetimeFigureOut">
              <a:rPr lang="en-US" smtClean="0"/>
              <a:t>14/06/14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82A4C3C-F6E8-FA47-95C5-8DD7B89578CC}" type="slidenum">
              <a:rPr lang="en-GB" smtClean="0"/>
              <a:t>‹#›</a:t>
            </a:fld>
            <a:endParaRPr lang="en-GB"/>
          </a:p>
        </p:txBody>
      </p:sp>
    </p:spTree>
    <p:extLst>
      <p:ext uri="{BB962C8B-B14F-4D97-AF65-F5344CB8AC3E}">
        <p14:creationId xmlns:p14="http://schemas.microsoft.com/office/powerpoint/2010/main" val="2014510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377E108B-D01E-C842-97B7-CD9A7F9546EA}" type="datetimeFigureOut">
              <a:rPr lang="en-US" smtClean="0"/>
              <a:t>14/06/14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82A4C3C-F6E8-FA47-95C5-8DD7B89578CC}" type="slidenum">
              <a:rPr lang="en-GB" smtClean="0"/>
              <a:t>‹#›</a:t>
            </a:fld>
            <a:endParaRPr lang="en-GB"/>
          </a:p>
        </p:txBody>
      </p:sp>
    </p:spTree>
    <p:extLst>
      <p:ext uri="{BB962C8B-B14F-4D97-AF65-F5344CB8AC3E}">
        <p14:creationId xmlns:p14="http://schemas.microsoft.com/office/powerpoint/2010/main" val="2844781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377E108B-D01E-C842-97B7-CD9A7F9546EA}" type="datetimeFigureOut">
              <a:rPr lang="en-US" smtClean="0"/>
              <a:t>14/06/14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82A4C3C-F6E8-FA47-95C5-8DD7B89578CC}" type="slidenum">
              <a:rPr lang="en-GB" smtClean="0"/>
              <a:t>‹#›</a:t>
            </a:fld>
            <a:endParaRPr lang="en-GB"/>
          </a:p>
        </p:txBody>
      </p:sp>
    </p:spTree>
    <p:extLst>
      <p:ext uri="{BB962C8B-B14F-4D97-AF65-F5344CB8AC3E}">
        <p14:creationId xmlns:p14="http://schemas.microsoft.com/office/powerpoint/2010/main" val="1335716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377E108B-D01E-C842-97B7-CD9A7F9546EA}" type="datetimeFigureOut">
              <a:rPr lang="en-US" smtClean="0"/>
              <a:t>14/06/14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82A4C3C-F6E8-FA47-95C5-8DD7B89578CC}" type="slidenum">
              <a:rPr lang="en-GB" smtClean="0"/>
              <a:t>‹#›</a:t>
            </a:fld>
            <a:endParaRPr lang="en-GB"/>
          </a:p>
        </p:txBody>
      </p:sp>
    </p:spTree>
    <p:extLst>
      <p:ext uri="{BB962C8B-B14F-4D97-AF65-F5344CB8AC3E}">
        <p14:creationId xmlns:p14="http://schemas.microsoft.com/office/powerpoint/2010/main" val="614972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77E108B-D01E-C842-97B7-CD9A7F9546EA}" type="datetimeFigureOut">
              <a:rPr lang="en-US" smtClean="0"/>
              <a:t>14/06/14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82A4C3C-F6E8-FA47-95C5-8DD7B89578CC}" type="slidenum">
              <a:rPr lang="en-GB" smtClean="0"/>
              <a:t>‹#›</a:t>
            </a:fld>
            <a:endParaRPr lang="en-GB"/>
          </a:p>
        </p:txBody>
      </p:sp>
    </p:spTree>
    <p:extLst>
      <p:ext uri="{BB962C8B-B14F-4D97-AF65-F5344CB8AC3E}">
        <p14:creationId xmlns:p14="http://schemas.microsoft.com/office/powerpoint/2010/main" val="2613864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377E108B-D01E-C842-97B7-CD9A7F9546EA}" type="datetimeFigureOut">
              <a:rPr lang="en-US" smtClean="0"/>
              <a:t>14/06/14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82A4C3C-F6E8-FA47-95C5-8DD7B89578CC}" type="slidenum">
              <a:rPr lang="en-GB" smtClean="0"/>
              <a:t>‹#›</a:t>
            </a:fld>
            <a:endParaRPr lang="en-GB"/>
          </a:p>
        </p:txBody>
      </p:sp>
    </p:spTree>
    <p:extLst>
      <p:ext uri="{BB962C8B-B14F-4D97-AF65-F5344CB8AC3E}">
        <p14:creationId xmlns:p14="http://schemas.microsoft.com/office/powerpoint/2010/main" val="2358087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377E108B-D01E-C842-97B7-CD9A7F9546EA}" type="datetimeFigureOut">
              <a:rPr lang="en-US" smtClean="0"/>
              <a:t>14/06/14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82A4C3C-F6E8-FA47-95C5-8DD7B89578CC}" type="slidenum">
              <a:rPr lang="en-GB" smtClean="0"/>
              <a:t>‹#›</a:t>
            </a:fld>
            <a:endParaRPr lang="en-GB"/>
          </a:p>
        </p:txBody>
      </p:sp>
    </p:spTree>
    <p:extLst>
      <p:ext uri="{BB962C8B-B14F-4D97-AF65-F5344CB8AC3E}">
        <p14:creationId xmlns:p14="http://schemas.microsoft.com/office/powerpoint/2010/main" val="3695161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377E108B-D01E-C842-97B7-CD9A7F9546EA}" type="datetimeFigureOut">
              <a:rPr lang="en-US" smtClean="0"/>
              <a:t>14/06/14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82A4C3C-F6E8-FA47-95C5-8DD7B89578CC}" type="slidenum">
              <a:rPr lang="en-GB" smtClean="0"/>
              <a:t>‹#›</a:t>
            </a:fld>
            <a:endParaRPr lang="en-GB"/>
          </a:p>
        </p:txBody>
      </p:sp>
    </p:spTree>
    <p:extLst>
      <p:ext uri="{BB962C8B-B14F-4D97-AF65-F5344CB8AC3E}">
        <p14:creationId xmlns:p14="http://schemas.microsoft.com/office/powerpoint/2010/main" val="313220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7E108B-D01E-C842-97B7-CD9A7F9546EA}" type="datetimeFigureOut">
              <a:rPr lang="en-US" smtClean="0"/>
              <a:t>14/06/14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82A4C3C-F6E8-FA47-95C5-8DD7B89578CC}" type="slidenum">
              <a:rPr lang="en-GB" smtClean="0"/>
              <a:t>‹#›</a:t>
            </a:fld>
            <a:endParaRPr lang="en-GB"/>
          </a:p>
        </p:txBody>
      </p:sp>
    </p:spTree>
    <p:extLst>
      <p:ext uri="{BB962C8B-B14F-4D97-AF65-F5344CB8AC3E}">
        <p14:creationId xmlns:p14="http://schemas.microsoft.com/office/powerpoint/2010/main" val="1368181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7E108B-D01E-C842-97B7-CD9A7F9546EA}" type="datetimeFigureOut">
              <a:rPr lang="en-US" smtClean="0"/>
              <a:t>14/06/14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82A4C3C-F6E8-FA47-95C5-8DD7B89578CC}" type="slidenum">
              <a:rPr lang="en-GB" smtClean="0"/>
              <a:t>‹#›</a:t>
            </a:fld>
            <a:endParaRPr lang="en-GB"/>
          </a:p>
        </p:txBody>
      </p:sp>
    </p:spTree>
    <p:extLst>
      <p:ext uri="{BB962C8B-B14F-4D97-AF65-F5344CB8AC3E}">
        <p14:creationId xmlns:p14="http://schemas.microsoft.com/office/powerpoint/2010/main" val="80004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7E108B-D01E-C842-97B7-CD9A7F9546EA}" type="datetimeFigureOut">
              <a:rPr lang="en-US" smtClean="0"/>
              <a:t>14/06/14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82A4C3C-F6E8-FA47-95C5-8DD7B89578CC}" type="slidenum">
              <a:rPr lang="en-GB" smtClean="0"/>
              <a:t>‹#›</a:t>
            </a:fld>
            <a:endParaRPr lang="en-GB"/>
          </a:p>
        </p:txBody>
      </p:sp>
    </p:spTree>
    <p:extLst>
      <p:ext uri="{BB962C8B-B14F-4D97-AF65-F5344CB8AC3E}">
        <p14:creationId xmlns:p14="http://schemas.microsoft.com/office/powerpoint/2010/main" val="405885681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7E108B-D01E-C842-97B7-CD9A7F9546EA}" type="datetimeFigureOut">
              <a:rPr lang="en-US" smtClean="0"/>
              <a:t>14/06/14</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2A4C3C-F6E8-FA47-95C5-8DD7B89578CC}" type="slidenum">
              <a:rPr lang="en-GB" smtClean="0"/>
              <a:t>‹#›</a:t>
            </a:fld>
            <a:endParaRPr lang="en-GB"/>
          </a:p>
        </p:txBody>
      </p:sp>
    </p:spTree>
    <p:extLst>
      <p:ext uri="{BB962C8B-B14F-4D97-AF65-F5344CB8AC3E}">
        <p14:creationId xmlns:p14="http://schemas.microsoft.com/office/powerpoint/2010/main" val="35415486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uglyduckling.nl" TargetMode="External"/><Relationship Id="rId4"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1.jp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jp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jp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11.jp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jp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jp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jpg"/></Relationships>
</file>

<file path=ppt/slides/_rels/slide18.xml.rels><?xml version="1.0" encoding="UTF-8" standalone="yes"?>
<Relationships xmlns="http://schemas.openxmlformats.org/package/2006/relationships"><Relationship Id="rId9" Type="http://schemas.openxmlformats.org/officeDocument/2006/relationships/image" Target="../media/image19.png"/><Relationship Id="rId20" Type="http://schemas.openxmlformats.org/officeDocument/2006/relationships/image" Target="../media/image30.png"/><Relationship Id="rId21" Type="http://schemas.openxmlformats.org/officeDocument/2006/relationships/image" Target="../media/image31.png"/><Relationship Id="rId22" Type="http://schemas.openxmlformats.org/officeDocument/2006/relationships/image" Target="../media/image32.png"/><Relationship Id="rId10" Type="http://schemas.openxmlformats.org/officeDocument/2006/relationships/image" Target="../media/image20.png"/><Relationship Id="rId11" Type="http://schemas.openxmlformats.org/officeDocument/2006/relationships/image" Target="../media/image21.png"/><Relationship Id="rId12" Type="http://schemas.openxmlformats.org/officeDocument/2006/relationships/image" Target="../media/image22.png"/><Relationship Id="rId13" Type="http://schemas.openxmlformats.org/officeDocument/2006/relationships/image" Target="../media/image23.png"/><Relationship Id="rId14" Type="http://schemas.openxmlformats.org/officeDocument/2006/relationships/image" Target="../media/image24.png"/><Relationship Id="rId15" Type="http://schemas.openxmlformats.org/officeDocument/2006/relationships/image" Target="../media/image25.png"/><Relationship Id="rId16" Type="http://schemas.openxmlformats.org/officeDocument/2006/relationships/image" Target="../media/image26.png"/><Relationship Id="rId17" Type="http://schemas.openxmlformats.org/officeDocument/2006/relationships/image" Target="../media/image27.png"/><Relationship Id="rId18" Type="http://schemas.openxmlformats.org/officeDocument/2006/relationships/image" Target="../media/image28.png"/><Relationship Id="rId19"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jp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1.jp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registry.hub.docker.com/" TargetMode="External"/><Relationship Id="rId3" Type="http://schemas.openxmlformats.org/officeDocument/2006/relationships/image" Target="../media/image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4.xml.rels><?xml version="1.0" encoding="UTF-8" standalone="yes"?>
<Relationships xmlns="http://schemas.openxmlformats.org/package/2006/relationships"><Relationship Id="rId3" Type="http://schemas.openxmlformats.org/officeDocument/2006/relationships/hyperlink" Target="https://docs.docker.com/installation/windows/" TargetMode="External"/><Relationship Id="rId4" Type="http://schemas.openxmlformats.org/officeDocument/2006/relationships/hyperlink" Target="https://docs.docker.com/installation/%23installation" TargetMode="External"/><Relationship Id="rId5" Type="http://schemas.openxmlformats.org/officeDocument/2006/relationships/image" Target="../media/image1.jpg"/><Relationship Id="rId1" Type="http://schemas.openxmlformats.org/officeDocument/2006/relationships/slideLayout" Target="../slideLayouts/slideLayout2.xml"/><Relationship Id="rId2" Type="http://schemas.openxmlformats.org/officeDocument/2006/relationships/hyperlink" Target="https://docs.docker.com/installation/mac/"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jpg"/></Relationships>
</file>

<file path=ppt/slides/_rels/slide46.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49.jp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7.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50.jp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8.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jpg"/></Relationships>
</file>

<file path=ppt/slides/_rels/slide50.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jpg"/></Relationships>
</file>

<file path=ppt/slides/_rels/slide52.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53.png"/><Relationship Id="rId5" Type="http://schemas.openxmlformats.org/officeDocument/2006/relationships/hyperlink" Target="http://www.antitude.io/" TargetMode="External"/><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55.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54.jp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3.jp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jp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GB" dirty="0" smtClean="0"/>
              <a:t>Introduction to Docker </a:t>
            </a:r>
            <a:br>
              <a:rPr lang="en-GB" dirty="0" smtClean="0"/>
            </a:br>
            <a:r>
              <a:rPr lang="en-GB" dirty="0" smtClean="0"/>
              <a:t>Workshop</a:t>
            </a:r>
            <a:endParaRPr lang="en-GB" dirty="0"/>
          </a:p>
        </p:txBody>
      </p:sp>
      <p:sp>
        <p:nvSpPr>
          <p:cNvPr id="3" name="Subtitle 2"/>
          <p:cNvSpPr>
            <a:spLocks noGrp="1"/>
          </p:cNvSpPr>
          <p:nvPr>
            <p:ph type="subTitle" idx="1"/>
          </p:nvPr>
        </p:nvSpPr>
        <p:spPr/>
        <p:txBody>
          <a:bodyPr/>
          <a:lstStyle/>
          <a:p>
            <a:r>
              <a:rPr lang="en-GB" dirty="0" smtClean="0"/>
              <a:t>Pini </a:t>
            </a:r>
            <a:r>
              <a:rPr lang="en-GB" dirty="0" smtClean="0"/>
              <a:t>Reznik &amp; Mark Coleman</a:t>
            </a:r>
            <a:endParaRPr lang="en-GB" dirty="0" smtClean="0"/>
          </a:p>
          <a:p>
            <a:r>
              <a:rPr lang="en-GB" dirty="0" smtClean="0">
                <a:hlinkClick r:id="rId3"/>
              </a:rPr>
              <a:t>www.uglyduckling.nl</a:t>
            </a:r>
            <a:endParaRPr lang="en-GB" dirty="0"/>
          </a:p>
        </p:txBody>
      </p:sp>
      <p:pic>
        <p:nvPicPr>
          <p:cNvPr id="5" name="Picture 4" descr="ud-blu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7306" y="0"/>
            <a:ext cx="1086694" cy="679184"/>
          </a:xfrm>
          <a:prstGeom prst="rect">
            <a:avLst/>
          </a:prstGeom>
        </p:spPr>
      </p:pic>
    </p:spTree>
    <p:extLst>
      <p:ext uri="{BB962C8B-B14F-4D97-AF65-F5344CB8AC3E}">
        <p14:creationId xmlns:p14="http://schemas.microsoft.com/office/powerpoint/2010/main" val="352345473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Shipping Goods </a:t>
            </a:r>
            <a:endParaRPr lang="en-GB" dirty="0"/>
          </a:p>
        </p:txBody>
      </p:sp>
      <p:pic>
        <p:nvPicPr>
          <p:cNvPr id="6" name="Picture 5" descr="ud-blu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7306" y="0"/>
            <a:ext cx="1086694" cy="679184"/>
          </a:xfrm>
          <a:prstGeom prst="rect">
            <a:avLst/>
          </a:prstGeom>
        </p:spPr>
      </p:pic>
      <p:pic>
        <p:nvPicPr>
          <p:cNvPr id="3" name="Content Placeholder 2" descr="Cargo hold.jpg"/>
          <p:cNvPicPr>
            <a:picLocks noGrp="1" noChangeAspect="1"/>
          </p:cNvPicPr>
          <p:nvPr>
            <p:ph idx="1"/>
          </p:nvPr>
        </p:nvPicPr>
        <p:blipFill>
          <a:blip r:embed="rId4">
            <a:extLst>
              <a:ext uri="{28A0092B-C50C-407E-A947-70E740481C1C}">
                <a14:useLocalDpi xmlns:a14="http://schemas.microsoft.com/office/drawing/2010/main" val="0"/>
              </a:ext>
            </a:extLst>
          </a:blip>
          <a:srcRect t="4423" b="4423"/>
          <a:stretch>
            <a:fillRect/>
          </a:stretch>
        </p:blipFill>
        <p:spPr/>
      </p:pic>
    </p:spTree>
    <p:extLst>
      <p:ext uri="{BB962C8B-B14F-4D97-AF65-F5344CB8AC3E}">
        <p14:creationId xmlns:p14="http://schemas.microsoft.com/office/powerpoint/2010/main" val="147490843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Shipping with Containers</a:t>
            </a:r>
            <a:endParaRPr lang="en-GB" dirty="0"/>
          </a:p>
        </p:txBody>
      </p:sp>
      <p:pic>
        <p:nvPicPr>
          <p:cNvPr id="4" name="Content Placeholder 3" descr="standard_container.jpg"/>
          <p:cNvPicPr>
            <a:picLocks noGrp="1" noChangeAspect="1"/>
          </p:cNvPicPr>
          <p:nvPr>
            <p:ph idx="1"/>
          </p:nvPr>
        </p:nvPicPr>
        <p:blipFill>
          <a:blip r:embed="rId3">
            <a:extLst>
              <a:ext uri="{28A0092B-C50C-407E-A947-70E740481C1C}">
                <a14:useLocalDpi xmlns:a14="http://schemas.microsoft.com/office/drawing/2010/main" val="0"/>
              </a:ext>
            </a:extLst>
          </a:blip>
          <a:srcRect t="-10252" b="-10252"/>
          <a:stretch>
            <a:fillRect/>
          </a:stretch>
        </p:blipFill>
        <p:spPr/>
      </p:pic>
      <p:pic>
        <p:nvPicPr>
          <p:cNvPr id="6" name="Picture 5" descr="ud-blu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7306" y="0"/>
            <a:ext cx="1086694" cy="679184"/>
          </a:xfrm>
          <a:prstGeom prst="rect">
            <a:avLst/>
          </a:prstGeom>
        </p:spPr>
      </p:pic>
      <p:sp>
        <p:nvSpPr>
          <p:cNvPr id="7" name="Footer Placeholder 8"/>
          <p:cNvSpPr>
            <a:spLocks noGrp="1"/>
          </p:cNvSpPr>
          <p:nvPr>
            <p:ph type="ftr" sz="quarter" idx="11"/>
          </p:nvPr>
        </p:nvSpPr>
        <p:spPr>
          <a:xfrm>
            <a:off x="3124200" y="6356350"/>
            <a:ext cx="2895600" cy="365125"/>
          </a:xfrm>
        </p:spPr>
        <p:txBody>
          <a:bodyPr/>
          <a:lstStyle/>
          <a:p>
            <a:r>
              <a:rPr lang="en-GB" dirty="0" smtClean="0"/>
              <a:t>Image courtesy of Docker Inc./ </a:t>
            </a:r>
            <a:r>
              <a:rPr lang="en-GB" dirty="0" err="1" smtClean="0"/>
              <a:t>docker.io</a:t>
            </a:r>
            <a:endParaRPr lang="en-GB" dirty="0"/>
          </a:p>
        </p:txBody>
      </p:sp>
    </p:spTree>
    <p:extLst>
      <p:ext uri="{BB962C8B-B14F-4D97-AF65-F5344CB8AC3E}">
        <p14:creationId xmlns:p14="http://schemas.microsoft.com/office/powerpoint/2010/main" val="331993986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Software in Containers</a:t>
            </a:r>
            <a:endParaRPr lang="en-GB" dirty="0"/>
          </a:p>
        </p:txBody>
      </p:sp>
      <p:pic>
        <p:nvPicPr>
          <p:cNvPr id="4" name="Content Placeholder 3" descr="docker_container.png"/>
          <p:cNvPicPr>
            <a:picLocks noGrp="1" noChangeAspect="1"/>
          </p:cNvPicPr>
          <p:nvPr>
            <p:ph idx="1"/>
          </p:nvPr>
        </p:nvPicPr>
        <p:blipFill>
          <a:blip r:embed="rId3">
            <a:extLst>
              <a:ext uri="{28A0092B-C50C-407E-A947-70E740481C1C}">
                <a14:useLocalDpi xmlns:a14="http://schemas.microsoft.com/office/drawing/2010/main" val="0"/>
              </a:ext>
            </a:extLst>
          </a:blip>
          <a:srcRect t="-5438" b="-5438"/>
          <a:stretch>
            <a:fillRect/>
          </a:stretch>
        </p:blipFill>
        <p:spPr/>
      </p:pic>
      <p:pic>
        <p:nvPicPr>
          <p:cNvPr id="6" name="Picture 5" descr="ud-blu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7306" y="0"/>
            <a:ext cx="1086694" cy="679184"/>
          </a:xfrm>
          <a:prstGeom prst="rect">
            <a:avLst/>
          </a:prstGeom>
        </p:spPr>
      </p:pic>
      <p:sp>
        <p:nvSpPr>
          <p:cNvPr id="7" name="Footer Placeholder 8"/>
          <p:cNvSpPr>
            <a:spLocks noGrp="1"/>
          </p:cNvSpPr>
          <p:nvPr>
            <p:ph type="ftr" sz="quarter" idx="11"/>
          </p:nvPr>
        </p:nvSpPr>
        <p:spPr>
          <a:xfrm>
            <a:off x="3124200" y="6356350"/>
            <a:ext cx="2895600" cy="365125"/>
          </a:xfrm>
        </p:spPr>
        <p:txBody>
          <a:bodyPr/>
          <a:lstStyle/>
          <a:p>
            <a:r>
              <a:rPr lang="en-GB" dirty="0" smtClean="0"/>
              <a:t>Image courtesy of Docker Inc./ </a:t>
            </a:r>
            <a:r>
              <a:rPr lang="en-GB" dirty="0" err="1" smtClean="0"/>
              <a:t>docker.io</a:t>
            </a:r>
            <a:endParaRPr lang="en-GB" dirty="0"/>
          </a:p>
        </p:txBody>
      </p:sp>
    </p:spTree>
    <p:extLst>
      <p:ext uri="{BB962C8B-B14F-4D97-AF65-F5344CB8AC3E}">
        <p14:creationId xmlns:p14="http://schemas.microsoft.com/office/powerpoint/2010/main" val="140703799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pipeline problems.png"/>
          <p:cNvPicPr>
            <a:picLocks noGrp="1" noChangeAspect="1"/>
          </p:cNvPicPr>
          <p:nvPr>
            <p:ph idx="1"/>
          </p:nvPr>
        </p:nvPicPr>
        <p:blipFill rotWithShape="1">
          <a:blip r:embed="rId3">
            <a:extLst>
              <a:ext uri="{28A0092B-C50C-407E-A947-70E740481C1C}">
                <a14:useLocalDpi xmlns:a14="http://schemas.microsoft.com/office/drawing/2010/main" val="0"/>
              </a:ext>
            </a:extLst>
          </a:blip>
          <a:srcRect t="362" b="52649"/>
          <a:stretch/>
        </p:blipFill>
        <p:spPr>
          <a:xfrm>
            <a:off x="457200" y="1639281"/>
            <a:ext cx="8229600" cy="1535890"/>
          </a:xfrm>
        </p:spPr>
      </p:pic>
      <p:sp>
        <p:nvSpPr>
          <p:cNvPr id="2" name="Title 1"/>
          <p:cNvSpPr>
            <a:spLocks noGrp="1"/>
          </p:cNvSpPr>
          <p:nvPr>
            <p:ph type="title"/>
          </p:nvPr>
        </p:nvSpPr>
        <p:spPr/>
        <p:txBody>
          <a:bodyPr/>
          <a:lstStyle/>
          <a:p>
            <a:r>
              <a:rPr lang="en-GB" dirty="0" smtClean="0"/>
              <a:t>Delivery Pipeline with Containers</a:t>
            </a:r>
            <a:endParaRPr lang="en-GB" dirty="0"/>
          </a:p>
        </p:txBody>
      </p:sp>
      <p:pic>
        <p:nvPicPr>
          <p:cNvPr id="6" name="Picture 5" descr="ud-blu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7306" y="0"/>
            <a:ext cx="1086694" cy="679184"/>
          </a:xfrm>
          <a:prstGeom prst="rect">
            <a:avLst/>
          </a:prstGeom>
        </p:spPr>
      </p:pic>
      <p:sp>
        <p:nvSpPr>
          <p:cNvPr id="8" name="Oval Callout 7"/>
          <p:cNvSpPr/>
          <p:nvPr/>
        </p:nvSpPr>
        <p:spPr>
          <a:xfrm rot="9345497">
            <a:off x="490666" y="3256513"/>
            <a:ext cx="1645162" cy="1241006"/>
          </a:xfrm>
          <a:prstGeom prst="wedgeEllipseCallou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Oval Callout 8"/>
          <p:cNvSpPr/>
          <p:nvPr/>
        </p:nvSpPr>
        <p:spPr>
          <a:xfrm rot="9345497">
            <a:off x="2652700" y="3256512"/>
            <a:ext cx="1645162" cy="1241006"/>
          </a:xfrm>
          <a:prstGeom prst="wedgeEllipseCallou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Oval Callout 9"/>
          <p:cNvSpPr/>
          <p:nvPr/>
        </p:nvSpPr>
        <p:spPr>
          <a:xfrm rot="9345497">
            <a:off x="4662335" y="3256514"/>
            <a:ext cx="1645162" cy="1241006"/>
          </a:xfrm>
          <a:prstGeom prst="wedgeEllipseCallou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Oval Callout 10"/>
          <p:cNvSpPr/>
          <p:nvPr/>
        </p:nvSpPr>
        <p:spPr>
          <a:xfrm rot="9345497">
            <a:off x="6859403" y="3256506"/>
            <a:ext cx="1645162" cy="1241006"/>
          </a:xfrm>
          <a:prstGeom prst="wedgeEllipseCallou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13" name="Picture 12" descr="600_27728622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574" y="3614875"/>
            <a:ext cx="952500" cy="762000"/>
          </a:xfrm>
          <a:prstGeom prst="rect">
            <a:avLst/>
          </a:prstGeom>
        </p:spPr>
      </p:pic>
      <p:pic>
        <p:nvPicPr>
          <p:cNvPr id="14" name="Picture 13" descr="600_27728622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93091" y="3614875"/>
            <a:ext cx="952500" cy="762000"/>
          </a:xfrm>
          <a:prstGeom prst="rect">
            <a:avLst/>
          </a:prstGeom>
        </p:spPr>
      </p:pic>
      <p:pic>
        <p:nvPicPr>
          <p:cNvPr id="15" name="Picture 14" descr="600_27728622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0151" y="3614875"/>
            <a:ext cx="952500" cy="762000"/>
          </a:xfrm>
          <a:prstGeom prst="rect">
            <a:avLst/>
          </a:prstGeom>
        </p:spPr>
      </p:pic>
      <p:pic>
        <p:nvPicPr>
          <p:cNvPr id="16" name="Picture 15" descr="600_27728622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1210" y="3614875"/>
            <a:ext cx="952500" cy="762000"/>
          </a:xfrm>
          <a:prstGeom prst="rect">
            <a:avLst/>
          </a:prstGeom>
        </p:spPr>
      </p:pic>
      <p:sp>
        <p:nvSpPr>
          <p:cNvPr id="17" name="TextBox 16"/>
          <p:cNvSpPr txBox="1"/>
          <p:nvPr/>
        </p:nvSpPr>
        <p:spPr>
          <a:xfrm>
            <a:off x="531948" y="5183361"/>
            <a:ext cx="1529712" cy="1200329"/>
          </a:xfrm>
          <a:prstGeom prst="rect">
            <a:avLst/>
          </a:prstGeom>
          <a:noFill/>
        </p:spPr>
        <p:txBody>
          <a:bodyPr wrap="square" rtlCol="0">
            <a:spAutoFit/>
          </a:bodyPr>
          <a:lstStyle/>
          <a:p>
            <a:r>
              <a:rPr lang="en-GB" u="sng" dirty="0" smtClean="0"/>
              <a:t>Development</a:t>
            </a:r>
          </a:p>
          <a:p>
            <a:endParaRPr lang="en-GB" dirty="0" smtClean="0"/>
          </a:p>
          <a:p>
            <a:r>
              <a:rPr lang="en-GB" dirty="0" smtClean="0"/>
              <a:t>Environment </a:t>
            </a:r>
          </a:p>
          <a:p>
            <a:pPr algn="ctr"/>
            <a:r>
              <a:rPr lang="en-GB" dirty="0" smtClean="0"/>
              <a:t>Setup</a:t>
            </a:r>
            <a:endParaRPr lang="en-GB" dirty="0"/>
          </a:p>
        </p:txBody>
      </p:sp>
      <p:sp>
        <p:nvSpPr>
          <p:cNvPr id="18" name="TextBox 17"/>
          <p:cNvSpPr txBox="1"/>
          <p:nvPr/>
        </p:nvSpPr>
        <p:spPr>
          <a:xfrm>
            <a:off x="2603704" y="5183361"/>
            <a:ext cx="1529712" cy="1200329"/>
          </a:xfrm>
          <a:prstGeom prst="rect">
            <a:avLst/>
          </a:prstGeom>
          <a:noFill/>
        </p:spPr>
        <p:txBody>
          <a:bodyPr wrap="square" rtlCol="0">
            <a:spAutoFit/>
          </a:bodyPr>
          <a:lstStyle/>
          <a:p>
            <a:pPr algn="ctr"/>
            <a:r>
              <a:rPr lang="en-GB" u="sng" dirty="0" smtClean="0"/>
              <a:t>Test</a:t>
            </a:r>
          </a:p>
          <a:p>
            <a:pPr algn="ctr"/>
            <a:endParaRPr lang="en-GB" dirty="0" smtClean="0"/>
          </a:p>
          <a:p>
            <a:pPr algn="ctr"/>
            <a:r>
              <a:rPr lang="en-GB" dirty="0" smtClean="0"/>
              <a:t>Clean</a:t>
            </a:r>
          </a:p>
          <a:p>
            <a:pPr algn="ctr"/>
            <a:r>
              <a:rPr lang="en-GB" dirty="0" smtClean="0"/>
              <a:t>Environments</a:t>
            </a:r>
            <a:endParaRPr lang="en-GB" dirty="0"/>
          </a:p>
        </p:txBody>
      </p:sp>
      <p:sp>
        <p:nvSpPr>
          <p:cNvPr id="19" name="TextBox 18"/>
          <p:cNvSpPr txBox="1"/>
          <p:nvPr/>
        </p:nvSpPr>
        <p:spPr>
          <a:xfrm>
            <a:off x="4826116" y="5183361"/>
            <a:ext cx="1529712" cy="1200329"/>
          </a:xfrm>
          <a:prstGeom prst="rect">
            <a:avLst/>
          </a:prstGeom>
          <a:noFill/>
        </p:spPr>
        <p:txBody>
          <a:bodyPr wrap="square" rtlCol="0">
            <a:spAutoFit/>
          </a:bodyPr>
          <a:lstStyle/>
          <a:p>
            <a:pPr algn="ctr"/>
            <a:r>
              <a:rPr lang="en-GB" u="sng" dirty="0" smtClean="0"/>
              <a:t>Acceptance</a:t>
            </a:r>
          </a:p>
          <a:p>
            <a:pPr algn="ctr"/>
            <a:endParaRPr lang="en-GB" dirty="0" smtClean="0"/>
          </a:p>
          <a:p>
            <a:pPr algn="ctr"/>
            <a:r>
              <a:rPr lang="en-GB" dirty="0" smtClean="0"/>
              <a:t>Similarity to</a:t>
            </a:r>
          </a:p>
          <a:p>
            <a:pPr algn="ctr"/>
            <a:r>
              <a:rPr lang="en-GB" dirty="0" smtClean="0"/>
              <a:t>Production </a:t>
            </a:r>
            <a:endParaRPr lang="en-GB" dirty="0"/>
          </a:p>
        </p:txBody>
      </p:sp>
      <p:sp>
        <p:nvSpPr>
          <p:cNvPr id="20" name="TextBox 19"/>
          <p:cNvSpPr txBox="1"/>
          <p:nvPr/>
        </p:nvSpPr>
        <p:spPr>
          <a:xfrm>
            <a:off x="6780678" y="5177028"/>
            <a:ext cx="2005944" cy="1200329"/>
          </a:xfrm>
          <a:prstGeom prst="rect">
            <a:avLst/>
          </a:prstGeom>
          <a:noFill/>
        </p:spPr>
        <p:txBody>
          <a:bodyPr wrap="square" rtlCol="0">
            <a:spAutoFit/>
          </a:bodyPr>
          <a:lstStyle/>
          <a:p>
            <a:pPr algn="ctr"/>
            <a:r>
              <a:rPr lang="en-GB" u="sng" dirty="0" smtClean="0"/>
              <a:t>Production</a:t>
            </a:r>
          </a:p>
          <a:p>
            <a:pPr algn="ctr"/>
            <a:endParaRPr lang="en-GB" dirty="0" smtClean="0"/>
          </a:p>
          <a:p>
            <a:pPr algn="ctr"/>
            <a:r>
              <a:rPr lang="en-GB" dirty="0" smtClean="0"/>
              <a:t>Deployments and</a:t>
            </a:r>
          </a:p>
          <a:p>
            <a:pPr algn="ctr"/>
            <a:r>
              <a:rPr lang="en-GB" dirty="0" smtClean="0"/>
              <a:t>Roll-back/forwards</a:t>
            </a:r>
            <a:endParaRPr lang="en-GB" dirty="0"/>
          </a:p>
        </p:txBody>
      </p:sp>
    </p:spTree>
    <p:extLst>
      <p:ext uri="{BB962C8B-B14F-4D97-AF65-F5344CB8AC3E}">
        <p14:creationId xmlns:p14="http://schemas.microsoft.com/office/powerpoint/2010/main" val="386199496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Scalability with Containers</a:t>
            </a:r>
            <a:endParaRPr lang="en-GB" dirty="0"/>
          </a:p>
        </p:txBody>
      </p:sp>
      <p:pic>
        <p:nvPicPr>
          <p:cNvPr id="6" name="Picture 5" descr="ud-blu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7306" y="0"/>
            <a:ext cx="1086694" cy="679184"/>
          </a:xfrm>
          <a:prstGeom prst="rect">
            <a:avLst/>
          </a:prstGeom>
        </p:spPr>
      </p:pic>
      <p:pic>
        <p:nvPicPr>
          <p:cNvPr id="11" name="Content Placeholder 10" descr="containers ship.jpg"/>
          <p:cNvPicPr>
            <a:picLocks noGrp="1" noChangeAspect="1"/>
          </p:cNvPicPr>
          <p:nvPr>
            <p:ph idx="1"/>
          </p:nvPr>
        </p:nvPicPr>
        <p:blipFill>
          <a:blip r:embed="rId4">
            <a:extLst>
              <a:ext uri="{28A0092B-C50C-407E-A947-70E740481C1C}">
                <a14:useLocalDpi xmlns:a14="http://schemas.microsoft.com/office/drawing/2010/main" val="0"/>
              </a:ext>
            </a:extLst>
          </a:blip>
          <a:srcRect t="11212" b="11212"/>
          <a:stretch>
            <a:fillRect/>
          </a:stretch>
        </p:blipFill>
        <p:spPr/>
      </p:pic>
    </p:spTree>
    <p:extLst>
      <p:ext uri="{BB962C8B-B14F-4D97-AF65-F5344CB8AC3E}">
        <p14:creationId xmlns:p14="http://schemas.microsoft.com/office/powerpoint/2010/main" val="36643823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Docker Functions</a:t>
            </a:r>
            <a:endParaRPr lang="en-GB" dirty="0"/>
          </a:p>
        </p:txBody>
      </p:sp>
      <p:pic>
        <p:nvPicPr>
          <p:cNvPr id="4" name="Content Placeholder 3" descr="docker_functions.jpg"/>
          <p:cNvPicPr>
            <a:picLocks noGrp="1" noChangeAspect="1"/>
          </p:cNvPicPr>
          <p:nvPr>
            <p:ph idx="1"/>
          </p:nvPr>
        </p:nvPicPr>
        <p:blipFill>
          <a:blip r:embed="rId3">
            <a:extLst>
              <a:ext uri="{28A0092B-C50C-407E-A947-70E740481C1C}">
                <a14:useLocalDpi xmlns:a14="http://schemas.microsoft.com/office/drawing/2010/main" val="0"/>
              </a:ext>
            </a:extLst>
          </a:blip>
          <a:srcRect t="-7470" b="-7470"/>
          <a:stretch>
            <a:fillRect/>
          </a:stretch>
        </p:blipFill>
        <p:spPr>
          <a:xfrm>
            <a:off x="457200" y="1600200"/>
            <a:ext cx="8229600" cy="4525963"/>
          </a:xfrm>
        </p:spPr>
      </p:pic>
      <p:pic>
        <p:nvPicPr>
          <p:cNvPr id="6" name="Picture 5" descr="ud-blu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7306" y="0"/>
            <a:ext cx="1086694" cy="679184"/>
          </a:xfrm>
          <a:prstGeom prst="rect">
            <a:avLst/>
          </a:prstGeom>
        </p:spPr>
      </p:pic>
      <p:sp>
        <p:nvSpPr>
          <p:cNvPr id="7" name="Footer Placeholder 8"/>
          <p:cNvSpPr>
            <a:spLocks noGrp="1"/>
          </p:cNvSpPr>
          <p:nvPr>
            <p:ph type="ftr" sz="quarter" idx="11"/>
          </p:nvPr>
        </p:nvSpPr>
        <p:spPr>
          <a:xfrm>
            <a:off x="3124200" y="6356350"/>
            <a:ext cx="2895600" cy="365125"/>
          </a:xfrm>
        </p:spPr>
        <p:txBody>
          <a:bodyPr/>
          <a:lstStyle/>
          <a:p>
            <a:r>
              <a:rPr lang="en-GB" dirty="0" smtClean="0"/>
              <a:t>Image courtesy of Docker Inc./ </a:t>
            </a:r>
            <a:r>
              <a:rPr lang="en-GB" dirty="0" err="1" smtClean="0"/>
              <a:t>docker.io</a:t>
            </a:r>
            <a:endParaRPr lang="en-GB" dirty="0"/>
          </a:p>
        </p:txBody>
      </p:sp>
    </p:spTree>
    <p:extLst>
      <p:ext uri="{BB962C8B-B14F-4D97-AF65-F5344CB8AC3E}">
        <p14:creationId xmlns:p14="http://schemas.microsoft.com/office/powerpoint/2010/main" val="298951638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Docker and VMs</a:t>
            </a:r>
            <a:endParaRPr lang="en-GB" dirty="0"/>
          </a:p>
        </p:txBody>
      </p:sp>
      <p:pic>
        <p:nvPicPr>
          <p:cNvPr id="4" name="Content Placeholder 3" descr="docker_vm.png"/>
          <p:cNvPicPr>
            <a:picLocks noGrp="1" noChangeAspect="1"/>
          </p:cNvPicPr>
          <p:nvPr>
            <p:ph idx="1"/>
          </p:nvPr>
        </p:nvPicPr>
        <p:blipFill>
          <a:blip r:embed="rId3">
            <a:extLst>
              <a:ext uri="{28A0092B-C50C-407E-A947-70E740481C1C}">
                <a14:useLocalDpi xmlns:a14="http://schemas.microsoft.com/office/drawing/2010/main" val="0"/>
              </a:ext>
            </a:extLst>
          </a:blip>
          <a:srcRect t="-5886" b="-5886"/>
          <a:stretch>
            <a:fillRect/>
          </a:stretch>
        </p:blipFill>
        <p:spPr>
          <a:xfrm>
            <a:off x="457200" y="1600200"/>
            <a:ext cx="8229600" cy="4525963"/>
          </a:xfrm>
        </p:spPr>
      </p:pic>
      <p:pic>
        <p:nvPicPr>
          <p:cNvPr id="6" name="Picture 5" descr="ud-blu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7306" y="0"/>
            <a:ext cx="1086694" cy="679184"/>
          </a:xfrm>
          <a:prstGeom prst="rect">
            <a:avLst/>
          </a:prstGeom>
        </p:spPr>
      </p:pic>
      <p:sp>
        <p:nvSpPr>
          <p:cNvPr id="7" name="Footer Placeholder 8"/>
          <p:cNvSpPr>
            <a:spLocks noGrp="1"/>
          </p:cNvSpPr>
          <p:nvPr>
            <p:ph type="ftr" sz="quarter" idx="11"/>
          </p:nvPr>
        </p:nvSpPr>
        <p:spPr>
          <a:xfrm>
            <a:off x="3124200" y="6356350"/>
            <a:ext cx="2895600" cy="365125"/>
          </a:xfrm>
        </p:spPr>
        <p:txBody>
          <a:bodyPr/>
          <a:lstStyle/>
          <a:p>
            <a:r>
              <a:rPr lang="en-GB" dirty="0" smtClean="0"/>
              <a:t>Image courtesy of Docker Inc./ </a:t>
            </a:r>
            <a:r>
              <a:rPr lang="en-GB" dirty="0" err="1" smtClean="0"/>
              <a:t>docker.io</a:t>
            </a:r>
            <a:endParaRPr lang="en-GB" dirty="0"/>
          </a:p>
        </p:txBody>
      </p:sp>
    </p:spTree>
    <p:extLst>
      <p:ext uri="{BB962C8B-B14F-4D97-AF65-F5344CB8AC3E}">
        <p14:creationId xmlns:p14="http://schemas.microsoft.com/office/powerpoint/2010/main" val="368911657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Supported Platforms</a:t>
            </a:r>
            <a:endParaRPr lang="en-GB" dirty="0"/>
          </a:p>
        </p:txBody>
      </p:sp>
      <p:pic>
        <p:nvPicPr>
          <p:cNvPr id="6" name="Picture 5" descr="ud-blu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7306" y="0"/>
            <a:ext cx="1086694" cy="679184"/>
          </a:xfrm>
          <a:prstGeom prst="rect">
            <a:avLst/>
          </a:prstGeom>
        </p:spPr>
      </p:pic>
      <p:sp>
        <p:nvSpPr>
          <p:cNvPr id="7" name="Footer Placeholder 8"/>
          <p:cNvSpPr>
            <a:spLocks noGrp="1"/>
          </p:cNvSpPr>
          <p:nvPr>
            <p:ph type="ftr" sz="quarter" idx="11"/>
          </p:nvPr>
        </p:nvSpPr>
        <p:spPr>
          <a:xfrm>
            <a:off x="3124200" y="6356350"/>
            <a:ext cx="2895600" cy="365125"/>
          </a:xfrm>
        </p:spPr>
        <p:txBody>
          <a:bodyPr/>
          <a:lstStyle/>
          <a:p>
            <a:r>
              <a:rPr lang="en-GB" dirty="0" smtClean="0"/>
              <a:t>Image courtesy of Docker Inc./ </a:t>
            </a:r>
            <a:r>
              <a:rPr lang="en-GB" dirty="0" err="1" smtClean="0"/>
              <a:t>docker.io</a:t>
            </a:r>
            <a:endParaRPr lang="en-GB" dirty="0"/>
          </a:p>
        </p:txBody>
      </p:sp>
      <p:sp>
        <p:nvSpPr>
          <p:cNvPr id="3" name="Content Placeholder 2"/>
          <p:cNvSpPr>
            <a:spLocks noGrp="1"/>
          </p:cNvSpPr>
          <p:nvPr>
            <p:ph idx="1"/>
          </p:nvPr>
        </p:nvSpPr>
        <p:spPr/>
        <p:txBody>
          <a:bodyPr/>
          <a:lstStyle/>
          <a:p>
            <a:r>
              <a:rPr lang="en-GB" dirty="0" smtClean="0"/>
              <a:t>Host</a:t>
            </a:r>
          </a:p>
          <a:p>
            <a:pPr lvl="1"/>
            <a:r>
              <a:rPr lang="en-GB" dirty="0" smtClean="0"/>
              <a:t>Any Linux with kernel &gt;3.8.x</a:t>
            </a:r>
          </a:p>
          <a:p>
            <a:r>
              <a:rPr lang="en-GB" dirty="0" smtClean="0"/>
              <a:t>Container</a:t>
            </a:r>
          </a:p>
          <a:p>
            <a:pPr lvl="1"/>
            <a:r>
              <a:rPr lang="en-GB" dirty="0" smtClean="0"/>
              <a:t>Same architecture as the host</a:t>
            </a:r>
          </a:p>
        </p:txBody>
      </p:sp>
    </p:spTree>
    <p:extLst>
      <p:ext uri="{BB962C8B-B14F-4D97-AF65-F5344CB8AC3E}">
        <p14:creationId xmlns:p14="http://schemas.microsoft.com/office/powerpoint/2010/main" val="14379461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Docker Integrations and Hosting</a:t>
            </a:r>
            <a:endParaRPr lang="en-GB" dirty="0"/>
          </a:p>
        </p:txBody>
      </p:sp>
      <p:pic>
        <p:nvPicPr>
          <p:cNvPr id="6" name="Picture 5" descr="ud-blu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7306" y="0"/>
            <a:ext cx="1086694" cy="679184"/>
          </a:xfrm>
          <a:prstGeom prst="rect">
            <a:avLst/>
          </a:prstGeom>
        </p:spPr>
      </p:pic>
      <p:pic>
        <p:nvPicPr>
          <p:cNvPr id="7" name="Picture 6"/>
          <p:cNvPicPr>
            <a:picLocks noChangeAspect="1"/>
          </p:cNvPicPr>
          <p:nvPr/>
        </p:nvPicPr>
        <p:blipFill>
          <a:blip r:embed="rId4"/>
          <a:stretch>
            <a:fillRect/>
          </a:stretch>
        </p:blipFill>
        <p:spPr>
          <a:xfrm>
            <a:off x="1074749" y="2152095"/>
            <a:ext cx="1093633" cy="1202996"/>
          </a:xfrm>
          <a:prstGeom prst="rect">
            <a:avLst/>
          </a:prstGeom>
        </p:spPr>
      </p:pic>
      <p:pic>
        <p:nvPicPr>
          <p:cNvPr id="4" name="Picture 3"/>
          <p:cNvPicPr>
            <a:picLocks noChangeAspect="1"/>
          </p:cNvPicPr>
          <p:nvPr/>
        </p:nvPicPr>
        <p:blipFill>
          <a:blip r:embed="rId5"/>
          <a:stretch>
            <a:fillRect/>
          </a:stretch>
        </p:blipFill>
        <p:spPr>
          <a:xfrm>
            <a:off x="723546" y="1581312"/>
            <a:ext cx="870578" cy="928295"/>
          </a:xfrm>
          <a:prstGeom prst="rect">
            <a:avLst/>
          </a:prstGeom>
        </p:spPr>
      </p:pic>
      <p:pic>
        <p:nvPicPr>
          <p:cNvPr id="9" name="Picture 8"/>
          <p:cNvPicPr>
            <a:picLocks noChangeAspect="1"/>
          </p:cNvPicPr>
          <p:nvPr/>
        </p:nvPicPr>
        <p:blipFill>
          <a:blip r:embed="rId6"/>
          <a:stretch>
            <a:fillRect/>
          </a:stretch>
        </p:blipFill>
        <p:spPr>
          <a:xfrm>
            <a:off x="3381419" y="1929902"/>
            <a:ext cx="1159409" cy="1159409"/>
          </a:xfrm>
          <a:prstGeom prst="rect">
            <a:avLst/>
          </a:prstGeom>
        </p:spPr>
      </p:pic>
      <p:pic>
        <p:nvPicPr>
          <p:cNvPr id="10" name="Picture 9"/>
          <p:cNvPicPr>
            <a:picLocks noChangeAspect="1"/>
          </p:cNvPicPr>
          <p:nvPr/>
        </p:nvPicPr>
        <p:blipFill>
          <a:blip r:embed="rId7"/>
          <a:stretch>
            <a:fillRect/>
          </a:stretch>
        </p:blipFill>
        <p:spPr>
          <a:xfrm>
            <a:off x="555374" y="3897811"/>
            <a:ext cx="1380750" cy="1099998"/>
          </a:xfrm>
          <a:prstGeom prst="rect">
            <a:avLst/>
          </a:prstGeom>
        </p:spPr>
      </p:pic>
      <p:pic>
        <p:nvPicPr>
          <p:cNvPr id="11" name="Picture 10"/>
          <p:cNvPicPr>
            <a:picLocks noChangeAspect="1"/>
          </p:cNvPicPr>
          <p:nvPr/>
        </p:nvPicPr>
        <p:blipFill>
          <a:blip r:embed="rId8"/>
          <a:stretch>
            <a:fillRect/>
          </a:stretch>
        </p:blipFill>
        <p:spPr>
          <a:xfrm>
            <a:off x="5210643" y="2377334"/>
            <a:ext cx="1788749" cy="1129068"/>
          </a:xfrm>
          <a:prstGeom prst="rect">
            <a:avLst/>
          </a:prstGeom>
        </p:spPr>
      </p:pic>
      <p:pic>
        <p:nvPicPr>
          <p:cNvPr id="12" name="Picture 11"/>
          <p:cNvPicPr>
            <a:picLocks noChangeAspect="1"/>
          </p:cNvPicPr>
          <p:nvPr/>
        </p:nvPicPr>
        <p:blipFill>
          <a:blip r:embed="rId9"/>
          <a:stretch>
            <a:fillRect/>
          </a:stretch>
        </p:blipFill>
        <p:spPr>
          <a:xfrm>
            <a:off x="6217323" y="3506402"/>
            <a:ext cx="1449305" cy="1449305"/>
          </a:xfrm>
          <a:prstGeom prst="rect">
            <a:avLst/>
          </a:prstGeom>
        </p:spPr>
      </p:pic>
      <p:pic>
        <p:nvPicPr>
          <p:cNvPr id="13" name="Picture 12"/>
          <p:cNvPicPr>
            <a:picLocks noChangeAspect="1"/>
          </p:cNvPicPr>
          <p:nvPr/>
        </p:nvPicPr>
        <p:blipFill>
          <a:blip r:embed="rId10"/>
          <a:stretch>
            <a:fillRect/>
          </a:stretch>
        </p:blipFill>
        <p:spPr>
          <a:xfrm>
            <a:off x="3911487" y="4884842"/>
            <a:ext cx="1305285" cy="1348403"/>
          </a:xfrm>
          <a:prstGeom prst="rect">
            <a:avLst/>
          </a:prstGeom>
        </p:spPr>
      </p:pic>
      <p:pic>
        <p:nvPicPr>
          <p:cNvPr id="14" name="Picture 13"/>
          <p:cNvPicPr>
            <a:picLocks noChangeAspect="1"/>
          </p:cNvPicPr>
          <p:nvPr/>
        </p:nvPicPr>
        <p:blipFill>
          <a:blip r:embed="rId11"/>
          <a:stretch>
            <a:fillRect/>
          </a:stretch>
        </p:blipFill>
        <p:spPr>
          <a:xfrm>
            <a:off x="2134696" y="4881768"/>
            <a:ext cx="1515515" cy="1351477"/>
          </a:xfrm>
          <a:prstGeom prst="rect">
            <a:avLst/>
          </a:prstGeom>
        </p:spPr>
      </p:pic>
      <p:pic>
        <p:nvPicPr>
          <p:cNvPr id="15" name="Picture 14"/>
          <p:cNvPicPr>
            <a:picLocks noChangeAspect="1"/>
          </p:cNvPicPr>
          <p:nvPr/>
        </p:nvPicPr>
        <p:blipFill>
          <a:blip r:embed="rId12"/>
          <a:stretch>
            <a:fillRect/>
          </a:stretch>
        </p:blipFill>
        <p:spPr>
          <a:xfrm>
            <a:off x="6727716" y="1417638"/>
            <a:ext cx="1486715" cy="1115036"/>
          </a:xfrm>
          <a:prstGeom prst="rect">
            <a:avLst/>
          </a:prstGeom>
        </p:spPr>
      </p:pic>
      <p:pic>
        <p:nvPicPr>
          <p:cNvPr id="16" name="Picture 15"/>
          <p:cNvPicPr>
            <a:picLocks noChangeAspect="1"/>
          </p:cNvPicPr>
          <p:nvPr/>
        </p:nvPicPr>
        <p:blipFill>
          <a:blip r:embed="rId13"/>
          <a:stretch>
            <a:fillRect/>
          </a:stretch>
        </p:blipFill>
        <p:spPr>
          <a:xfrm>
            <a:off x="7666628" y="2772222"/>
            <a:ext cx="1041154" cy="1165737"/>
          </a:xfrm>
          <a:prstGeom prst="rect">
            <a:avLst/>
          </a:prstGeom>
        </p:spPr>
      </p:pic>
      <p:pic>
        <p:nvPicPr>
          <p:cNvPr id="17" name="Picture 16"/>
          <p:cNvPicPr>
            <a:picLocks noChangeAspect="1"/>
          </p:cNvPicPr>
          <p:nvPr/>
        </p:nvPicPr>
        <p:blipFill>
          <a:blip r:embed="rId14"/>
          <a:stretch>
            <a:fillRect/>
          </a:stretch>
        </p:blipFill>
        <p:spPr>
          <a:xfrm>
            <a:off x="1936124" y="1795726"/>
            <a:ext cx="936397" cy="936397"/>
          </a:xfrm>
          <a:prstGeom prst="rect">
            <a:avLst/>
          </a:prstGeom>
        </p:spPr>
      </p:pic>
      <p:pic>
        <p:nvPicPr>
          <p:cNvPr id="18" name="Picture 17"/>
          <p:cNvPicPr>
            <a:picLocks noChangeAspect="1"/>
          </p:cNvPicPr>
          <p:nvPr/>
        </p:nvPicPr>
        <p:blipFill>
          <a:blip r:embed="rId15"/>
          <a:stretch>
            <a:fillRect/>
          </a:stretch>
        </p:blipFill>
        <p:spPr>
          <a:xfrm>
            <a:off x="2134696" y="3314597"/>
            <a:ext cx="1246723" cy="1246723"/>
          </a:xfrm>
          <a:prstGeom prst="rect">
            <a:avLst/>
          </a:prstGeom>
        </p:spPr>
      </p:pic>
      <p:pic>
        <p:nvPicPr>
          <p:cNvPr id="19" name="Picture 18"/>
          <p:cNvPicPr>
            <a:picLocks noChangeAspect="1"/>
          </p:cNvPicPr>
          <p:nvPr/>
        </p:nvPicPr>
        <p:blipFill>
          <a:blip r:embed="rId16"/>
          <a:stretch>
            <a:fillRect/>
          </a:stretch>
        </p:blipFill>
        <p:spPr>
          <a:xfrm>
            <a:off x="4870929" y="3990695"/>
            <a:ext cx="1398013" cy="1048510"/>
          </a:xfrm>
          <a:prstGeom prst="rect">
            <a:avLst/>
          </a:prstGeom>
        </p:spPr>
      </p:pic>
      <p:pic>
        <p:nvPicPr>
          <p:cNvPr id="20" name="Picture 19"/>
          <p:cNvPicPr>
            <a:picLocks noChangeAspect="1"/>
          </p:cNvPicPr>
          <p:nvPr/>
        </p:nvPicPr>
        <p:blipFill>
          <a:blip r:embed="rId17"/>
          <a:stretch>
            <a:fillRect/>
          </a:stretch>
        </p:blipFill>
        <p:spPr>
          <a:xfrm>
            <a:off x="5491760" y="5030582"/>
            <a:ext cx="1966308" cy="700759"/>
          </a:xfrm>
          <a:prstGeom prst="rect">
            <a:avLst/>
          </a:prstGeom>
        </p:spPr>
      </p:pic>
      <p:pic>
        <p:nvPicPr>
          <p:cNvPr id="21" name="Picture 20"/>
          <p:cNvPicPr>
            <a:picLocks noChangeAspect="1"/>
          </p:cNvPicPr>
          <p:nvPr/>
        </p:nvPicPr>
        <p:blipFill>
          <a:blip r:embed="rId18"/>
          <a:stretch>
            <a:fillRect/>
          </a:stretch>
        </p:blipFill>
        <p:spPr>
          <a:xfrm>
            <a:off x="471053" y="5532486"/>
            <a:ext cx="1288909" cy="454909"/>
          </a:xfrm>
          <a:prstGeom prst="rect">
            <a:avLst/>
          </a:prstGeom>
        </p:spPr>
      </p:pic>
      <p:pic>
        <p:nvPicPr>
          <p:cNvPr id="22" name="Picture 21"/>
          <p:cNvPicPr>
            <a:picLocks noChangeAspect="1"/>
          </p:cNvPicPr>
          <p:nvPr/>
        </p:nvPicPr>
        <p:blipFill>
          <a:blip r:embed="rId19"/>
          <a:stretch>
            <a:fillRect/>
          </a:stretch>
        </p:blipFill>
        <p:spPr>
          <a:xfrm>
            <a:off x="3131341" y="4313300"/>
            <a:ext cx="1432789" cy="382077"/>
          </a:xfrm>
          <a:prstGeom prst="rect">
            <a:avLst/>
          </a:prstGeom>
        </p:spPr>
      </p:pic>
      <p:pic>
        <p:nvPicPr>
          <p:cNvPr id="23" name="Picture 22"/>
          <p:cNvPicPr>
            <a:picLocks noChangeAspect="1"/>
          </p:cNvPicPr>
          <p:nvPr/>
        </p:nvPicPr>
        <p:blipFill>
          <a:blip r:embed="rId20"/>
          <a:stretch>
            <a:fillRect/>
          </a:stretch>
        </p:blipFill>
        <p:spPr>
          <a:xfrm>
            <a:off x="5210643" y="1417638"/>
            <a:ext cx="801189" cy="801189"/>
          </a:xfrm>
          <a:prstGeom prst="rect">
            <a:avLst/>
          </a:prstGeom>
        </p:spPr>
      </p:pic>
      <p:pic>
        <p:nvPicPr>
          <p:cNvPr id="24" name="Picture 23"/>
          <p:cNvPicPr>
            <a:picLocks noChangeAspect="1"/>
          </p:cNvPicPr>
          <p:nvPr/>
        </p:nvPicPr>
        <p:blipFill>
          <a:blip r:embed="rId21"/>
          <a:stretch>
            <a:fillRect/>
          </a:stretch>
        </p:blipFill>
        <p:spPr>
          <a:xfrm>
            <a:off x="4009829" y="3546550"/>
            <a:ext cx="1722200" cy="391409"/>
          </a:xfrm>
          <a:prstGeom prst="rect">
            <a:avLst/>
          </a:prstGeom>
        </p:spPr>
      </p:pic>
      <p:pic>
        <p:nvPicPr>
          <p:cNvPr id="25" name="Picture 24"/>
          <p:cNvPicPr>
            <a:picLocks noChangeAspect="1"/>
          </p:cNvPicPr>
          <p:nvPr/>
        </p:nvPicPr>
        <p:blipFill>
          <a:blip r:embed="rId22"/>
          <a:stretch>
            <a:fillRect/>
          </a:stretch>
        </p:blipFill>
        <p:spPr>
          <a:xfrm>
            <a:off x="7849799" y="5394415"/>
            <a:ext cx="729264" cy="951797"/>
          </a:xfrm>
          <a:prstGeom prst="rect">
            <a:avLst/>
          </a:prstGeom>
        </p:spPr>
      </p:pic>
      <p:cxnSp>
        <p:nvCxnSpPr>
          <p:cNvPr id="27" name="Straight Arrow Connector 26"/>
          <p:cNvCxnSpPr/>
          <p:nvPr/>
        </p:nvCxnSpPr>
        <p:spPr>
          <a:xfrm flipV="1">
            <a:off x="7456956" y="5987397"/>
            <a:ext cx="311548" cy="24584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7016922" y="6048579"/>
            <a:ext cx="441146" cy="369332"/>
          </a:xfrm>
          <a:prstGeom prst="rect">
            <a:avLst/>
          </a:prstGeom>
          <a:noFill/>
          <a:ln>
            <a:solidFill>
              <a:srgbClr val="FF0000"/>
            </a:solidFill>
          </a:ln>
        </p:spPr>
        <p:txBody>
          <a:bodyPr wrap="none" rtlCol="0">
            <a:spAutoFit/>
          </a:bodyPr>
          <a:lstStyle/>
          <a:p>
            <a:r>
              <a:rPr lang="en-GB" b="1" dirty="0" smtClean="0">
                <a:ln>
                  <a:solidFill>
                    <a:srgbClr val="FF0000"/>
                  </a:solidFill>
                </a:ln>
              </a:rPr>
              <a:t>NL</a:t>
            </a:r>
            <a:endParaRPr lang="en-GB" b="1" dirty="0">
              <a:ln>
                <a:solidFill>
                  <a:srgbClr val="FF0000"/>
                </a:solidFill>
              </a:ln>
            </a:endParaRPr>
          </a:p>
        </p:txBody>
      </p:sp>
    </p:spTree>
    <p:extLst>
      <p:ext uri="{BB962C8B-B14F-4D97-AF65-F5344CB8AC3E}">
        <p14:creationId xmlns:p14="http://schemas.microsoft.com/office/powerpoint/2010/main" val="42700951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OS Level Virtualization</a:t>
            </a:r>
            <a:endParaRPr lang="en-GB" dirty="0"/>
          </a:p>
        </p:txBody>
      </p:sp>
      <p:pic>
        <p:nvPicPr>
          <p:cNvPr id="6" name="Picture 5" descr="ud-blu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7306" y="0"/>
            <a:ext cx="1086694" cy="679184"/>
          </a:xfrm>
          <a:prstGeom prst="rect">
            <a:avLst/>
          </a:prstGeom>
        </p:spPr>
      </p:pic>
      <p:pic>
        <p:nvPicPr>
          <p:cNvPr id="8" name="Picture 7"/>
          <p:cNvPicPr>
            <a:picLocks noChangeAspect="1"/>
          </p:cNvPicPr>
          <p:nvPr/>
        </p:nvPicPr>
        <p:blipFill>
          <a:blip r:embed="rId4"/>
          <a:stretch>
            <a:fillRect/>
          </a:stretch>
        </p:blipFill>
        <p:spPr>
          <a:xfrm>
            <a:off x="1088668" y="1417638"/>
            <a:ext cx="2368554" cy="1233780"/>
          </a:xfrm>
          <a:prstGeom prst="rect">
            <a:avLst/>
          </a:prstGeom>
        </p:spPr>
      </p:pic>
      <p:sp>
        <p:nvSpPr>
          <p:cNvPr id="9" name="TextBox 8"/>
          <p:cNvSpPr txBox="1"/>
          <p:nvPr/>
        </p:nvSpPr>
        <p:spPr>
          <a:xfrm>
            <a:off x="1298226" y="2460453"/>
            <a:ext cx="1876778" cy="707886"/>
          </a:xfrm>
          <a:prstGeom prst="rect">
            <a:avLst/>
          </a:prstGeom>
          <a:noFill/>
        </p:spPr>
        <p:txBody>
          <a:bodyPr wrap="square" rtlCol="0">
            <a:spAutoFit/>
          </a:bodyPr>
          <a:lstStyle/>
          <a:p>
            <a:pPr algn="ctr"/>
            <a:r>
              <a:rPr lang="en-GB" sz="4000" dirty="0" smtClean="0">
                <a:solidFill>
                  <a:schemeClr val="accent1">
                    <a:lumMod val="50000"/>
                  </a:schemeClr>
                </a:solidFill>
              </a:rPr>
              <a:t>ZONES</a:t>
            </a:r>
            <a:endParaRPr lang="en-GB" sz="4000" dirty="0">
              <a:solidFill>
                <a:schemeClr val="accent1">
                  <a:lumMod val="50000"/>
                </a:schemeClr>
              </a:solidFill>
            </a:endParaRPr>
          </a:p>
        </p:txBody>
      </p:sp>
      <p:pic>
        <p:nvPicPr>
          <p:cNvPr id="10" name="Picture 9"/>
          <p:cNvPicPr>
            <a:picLocks noChangeAspect="1"/>
          </p:cNvPicPr>
          <p:nvPr/>
        </p:nvPicPr>
        <p:blipFill>
          <a:blip r:embed="rId5"/>
          <a:stretch>
            <a:fillRect/>
          </a:stretch>
        </p:blipFill>
        <p:spPr>
          <a:xfrm>
            <a:off x="4007555" y="1217448"/>
            <a:ext cx="2379135" cy="1950891"/>
          </a:xfrm>
          <a:prstGeom prst="rect">
            <a:avLst/>
          </a:prstGeom>
        </p:spPr>
      </p:pic>
      <p:sp>
        <p:nvSpPr>
          <p:cNvPr id="11" name="TextBox 10"/>
          <p:cNvSpPr txBox="1"/>
          <p:nvPr/>
        </p:nvSpPr>
        <p:spPr>
          <a:xfrm>
            <a:off x="4158543" y="2814396"/>
            <a:ext cx="2037506" cy="707886"/>
          </a:xfrm>
          <a:prstGeom prst="rect">
            <a:avLst/>
          </a:prstGeom>
          <a:noFill/>
        </p:spPr>
        <p:txBody>
          <a:bodyPr wrap="square" rtlCol="0">
            <a:spAutoFit/>
          </a:bodyPr>
          <a:lstStyle/>
          <a:p>
            <a:pPr algn="ctr"/>
            <a:r>
              <a:rPr lang="en-GB" sz="4000" dirty="0" smtClean="0"/>
              <a:t>JAILS</a:t>
            </a:r>
            <a:endParaRPr lang="en-GB" sz="4000" dirty="0"/>
          </a:p>
        </p:txBody>
      </p:sp>
      <p:pic>
        <p:nvPicPr>
          <p:cNvPr id="12" name="Picture 11"/>
          <p:cNvPicPr>
            <a:picLocks noChangeAspect="1"/>
          </p:cNvPicPr>
          <p:nvPr/>
        </p:nvPicPr>
        <p:blipFill>
          <a:blip r:embed="rId6"/>
          <a:stretch>
            <a:fillRect/>
          </a:stretch>
        </p:blipFill>
        <p:spPr>
          <a:xfrm>
            <a:off x="1088668" y="3522282"/>
            <a:ext cx="2137443" cy="2137443"/>
          </a:xfrm>
          <a:prstGeom prst="rect">
            <a:avLst/>
          </a:prstGeom>
        </p:spPr>
      </p:pic>
      <p:pic>
        <p:nvPicPr>
          <p:cNvPr id="13" name="Picture 12"/>
          <p:cNvPicPr>
            <a:picLocks noChangeAspect="1"/>
          </p:cNvPicPr>
          <p:nvPr/>
        </p:nvPicPr>
        <p:blipFill>
          <a:blip r:embed="rId7"/>
          <a:stretch>
            <a:fillRect/>
          </a:stretch>
        </p:blipFill>
        <p:spPr>
          <a:xfrm>
            <a:off x="6263917" y="1540159"/>
            <a:ext cx="2240849" cy="1850741"/>
          </a:xfrm>
          <a:prstGeom prst="rect">
            <a:avLst/>
          </a:prstGeom>
        </p:spPr>
      </p:pic>
      <p:pic>
        <p:nvPicPr>
          <p:cNvPr id="14" name="Picture 13"/>
          <p:cNvPicPr>
            <a:picLocks noChangeAspect="1"/>
          </p:cNvPicPr>
          <p:nvPr/>
        </p:nvPicPr>
        <p:blipFill>
          <a:blip r:embed="rId8"/>
          <a:stretch>
            <a:fillRect/>
          </a:stretch>
        </p:blipFill>
        <p:spPr>
          <a:xfrm>
            <a:off x="3457222" y="4189589"/>
            <a:ext cx="2476500" cy="876300"/>
          </a:xfrm>
          <a:prstGeom prst="rect">
            <a:avLst/>
          </a:prstGeom>
        </p:spPr>
      </p:pic>
      <p:pic>
        <p:nvPicPr>
          <p:cNvPr id="15" name="Picture 14"/>
          <p:cNvPicPr>
            <a:picLocks noChangeAspect="1"/>
          </p:cNvPicPr>
          <p:nvPr/>
        </p:nvPicPr>
        <p:blipFill>
          <a:blip r:embed="rId9"/>
          <a:stretch>
            <a:fillRect/>
          </a:stretch>
        </p:blipFill>
        <p:spPr>
          <a:xfrm>
            <a:off x="6527810" y="3522282"/>
            <a:ext cx="1543607" cy="1543607"/>
          </a:xfrm>
          <a:prstGeom prst="rect">
            <a:avLst/>
          </a:prstGeom>
        </p:spPr>
      </p:pic>
      <p:sp>
        <p:nvSpPr>
          <p:cNvPr id="16" name="TextBox 15"/>
          <p:cNvSpPr txBox="1"/>
          <p:nvPr/>
        </p:nvSpPr>
        <p:spPr>
          <a:xfrm>
            <a:off x="6485207" y="4953002"/>
            <a:ext cx="1614294" cy="954107"/>
          </a:xfrm>
          <a:prstGeom prst="rect">
            <a:avLst/>
          </a:prstGeom>
          <a:noFill/>
        </p:spPr>
        <p:txBody>
          <a:bodyPr wrap="none" rtlCol="0">
            <a:spAutoFit/>
          </a:bodyPr>
          <a:lstStyle/>
          <a:p>
            <a:pPr algn="ctr"/>
            <a:r>
              <a:rPr lang="en-GB" sz="2800" dirty="0">
                <a:solidFill>
                  <a:srgbClr val="4C6C41"/>
                </a:solidFill>
              </a:rPr>
              <a:t>Workload </a:t>
            </a:r>
            <a:endParaRPr lang="en-GB" sz="2800" dirty="0" smtClean="0">
              <a:solidFill>
                <a:srgbClr val="4C6C41"/>
              </a:solidFill>
            </a:endParaRPr>
          </a:p>
          <a:p>
            <a:pPr algn="ctr"/>
            <a:r>
              <a:rPr lang="en-GB" sz="2800" dirty="0" smtClean="0">
                <a:solidFill>
                  <a:srgbClr val="4C6C41"/>
                </a:solidFill>
              </a:rPr>
              <a:t>Partitions</a:t>
            </a:r>
            <a:endParaRPr lang="en-GB" sz="2800" dirty="0">
              <a:solidFill>
                <a:srgbClr val="4C6C41"/>
              </a:solidFill>
            </a:endParaRPr>
          </a:p>
        </p:txBody>
      </p:sp>
    </p:spTree>
    <p:extLst>
      <p:ext uri="{BB962C8B-B14F-4D97-AF65-F5344CB8AC3E}">
        <p14:creationId xmlns:p14="http://schemas.microsoft.com/office/powerpoint/2010/main" val="51978138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Agenda</a:t>
            </a:r>
            <a:endParaRPr lang="en-GB" dirty="0"/>
          </a:p>
        </p:txBody>
      </p:sp>
      <p:sp>
        <p:nvSpPr>
          <p:cNvPr id="3" name="Content Placeholder 2"/>
          <p:cNvSpPr>
            <a:spLocks noGrp="1"/>
          </p:cNvSpPr>
          <p:nvPr>
            <p:ph idx="1"/>
          </p:nvPr>
        </p:nvSpPr>
        <p:spPr/>
        <p:txBody>
          <a:bodyPr/>
          <a:lstStyle/>
          <a:p>
            <a:r>
              <a:rPr lang="en-GB" dirty="0" smtClean="0"/>
              <a:t>Install Docker</a:t>
            </a:r>
          </a:p>
          <a:p>
            <a:r>
              <a:rPr lang="en-GB" dirty="0" smtClean="0"/>
              <a:t>Introduction to Containers and Docker</a:t>
            </a:r>
          </a:p>
          <a:p>
            <a:r>
              <a:rPr lang="en-GB" dirty="0" smtClean="0"/>
              <a:t>Workshop</a:t>
            </a:r>
          </a:p>
          <a:p>
            <a:r>
              <a:rPr lang="en-GB" dirty="0" smtClean="0"/>
              <a:t>Future of Infrastructure</a:t>
            </a:r>
          </a:p>
          <a:p>
            <a:r>
              <a:rPr lang="en-GB" dirty="0" smtClean="0"/>
              <a:t>Antitude</a:t>
            </a:r>
          </a:p>
          <a:p>
            <a:endParaRPr lang="en-GB" dirty="0" smtClean="0"/>
          </a:p>
          <a:p>
            <a:endParaRPr lang="en-GB" dirty="0"/>
          </a:p>
        </p:txBody>
      </p:sp>
      <p:pic>
        <p:nvPicPr>
          <p:cNvPr id="4" name="Picture 3" descr="ud-blu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7306" y="0"/>
            <a:ext cx="1086694" cy="679184"/>
          </a:xfrm>
          <a:prstGeom prst="rect">
            <a:avLst/>
          </a:prstGeom>
        </p:spPr>
      </p:pic>
    </p:spTree>
    <p:extLst>
      <p:ext uri="{BB962C8B-B14F-4D97-AF65-F5344CB8AC3E}">
        <p14:creationId xmlns:p14="http://schemas.microsoft.com/office/powerpoint/2010/main" val="286305168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Docker and Puppet/Chef/</a:t>
            </a:r>
            <a:r>
              <a:rPr lang="en-GB" dirty="0" err="1" smtClean="0"/>
              <a:t>Ansible</a:t>
            </a:r>
            <a:endParaRPr lang="en-GB" dirty="0"/>
          </a:p>
        </p:txBody>
      </p:sp>
      <p:pic>
        <p:nvPicPr>
          <p:cNvPr id="4" name="Content Placeholder 3" descr="PL_dataflow_notitle.png"/>
          <p:cNvPicPr>
            <a:picLocks noGrp="1" noChangeAspect="1"/>
          </p:cNvPicPr>
          <p:nvPr>
            <p:ph idx="1"/>
          </p:nvPr>
        </p:nvPicPr>
        <p:blipFill>
          <a:blip r:embed="rId3">
            <a:extLst>
              <a:ext uri="{28A0092B-C50C-407E-A947-70E740481C1C}">
                <a14:useLocalDpi xmlns:a14="http://schemas.microsoft.com/office/drawing/2010/main" val="0"/>
              </a:ext>
            </a:extLst>
          </a:blip>
          <a:srcRect l="-18765" r="-18765"/>
          <a:stretch>
            <a:fillRect/>
          </a:stretch>
        </p:blipFill>
        <p:spPr/>
      </p:pic>
      <p:pic>
        <p:nvPicPr>
          <p:cNvPr id="6" name="Picture 5" descr="ud-blu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7306" y="0"/>
            <a:ext cx="1086694" cy="679184"/>
          </a:xfrm>
          <a:prstGeom prst="rect">
            <a:avLst/>
          </a:prstGeom>
        </p:spPr>
      </p:pic>
      <p:sp>
        <p:nvSpPr>
          <p:cNvPr id="7" name="Footer Placeholder 8"/>
          <p:cNvSpPr>
            <a:spLocks noGrp="1"/>
          </p:cNvSpPr>
          <p:nvPr>
            <p:ph type="ftr" sz="quarter" idx="11"/>
          </p:nvPr>
        </p:nvSpPr>
        <p:spPr>
          <a:xfrm>
            <a:off x="3124200" y="6356350"/>
            <a:ext cx="3211118" cy="365125"/>
          </a:xfrm>
        </p:spPr>
        <p:txBody>
          <a:bodyPr/>
          <a:lstStyle/>
          <a:p>
            <a:r>
              <a:rPr lang="en-GB" dirty="0" smtClean="0"/>
              <a:t>Image courtesy of Puppet Labs puppetlabs.com</a:t>
            </a:r>
            <a:endParaRPr lang="en-GB" dirty="0"/>
          </a:p>
        </p:txBody>
      </p:sp>
    </p:spTree>
    <p:extLst>
      <p:ext uri="{BB962C8B-B14F-4D97-AF65-F5344CB8AC3E}">
        <p14:creationId xmlns:p14="http://schemas.microsoft.com/office/powerpoint/2010/main" val="5069745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Communication - Serf</a:t>
            </a:r>
            <a:endParaRPr lang="en-GB" dirty="0"/>
          </a:p>
        </p:txBody>
      </p:sp>
      <p:pic>
        <p:nvPicPr>
          <p:cNvPr id="6" name="Picture 5" descr="ud-blu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7306" y="0"/>
            <a:ext cx="1086694" cy="679184"/>
          </a:xfrm>
          <a:prstGeom prst="rect">
            <a:avLst/>
          </a:prstGeom>
        </p:spPr>
      </p:pic>
      <p:sp>
        <p:nvSpPr>
          <p:cNvPr id="7" name="Footer Placeholder 8"/>
          <p:cNvSpPr>
            <a:spLocks noGrp="1"/>
          </p:cNvSpPr>
          <p:nvPr>
            <p:ph type="ftr" sz="quarter" idx="11"/>
          </p:nvPr>
        </p:nvSpPr>
        <p:spPr>
          <a:xfrm>
            <a:off x="3124200" y="6356350"/>
            <a:ext cx="3211118" cy="365125"/>
          </a:xfrm>
        </p:spPr>
        <p:txBody>
          <a:bodyPr/>
          <a:lstStyle/>
          <a:p>
            <a:r>
              <a:rPr lang="en-GB" dirty="0" smtClean="0"/>
              <a:t>Image courtesy of CoreOS coreos.com</a:t>
            </a:r>
            <a:endParaRPr lang="en-GB" dirty="0"/>
          </a:p>
        </p:txBody>
      </p:sp>
      <p:pic>
        <p:nvPicPr>
          <p:cNvPr id="11" name="Content Placeholder 10"/>
          <p:cNvPicPr>
            <a:picLocks noGrp="1" noChangeAspect="1"/>
          </p:cNvPicPr>
          <p:nvPr>
            <p:ph idx="1"/>
          </p:nvPr>
        </p:nvPicPr>
        <p:blipFill>
          <a:blip r:embed="rId4"/>
          <a:srcRect t="-14852" b="-14852"/>
          <a:stretch>
            <a:fillRect/>
          </a:stretch>
        </p:blipFill>
        <p:spPr/>
      </p:pic>
    </p:spTree>
    <p:extLst>
      <p:ext uri="{BB962C8B-B14F-4D97-AF65-F5344CB8AC3E}">
        <p14:creationId xmlns:p14="http://schemas.microsoft.com/office/powerpoint/2010/main" val="177760201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Infrastructure - CoreOS</a:t>
            </a:r>
            <a:endParaRPr lang="en-GB" dirty="0"/>
          </a:p>
        </p:txBody>
      </p:sp>
      <p:pic>
        <p:nvPicPr>
          <p:cNvPr id="6" name="Picture 5" descr="ud-blu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7306" y="0"/>
            <a:ext cx="1086694" cy="679184"/>
          </a:xfrm>
          <a:prstGeom prst="rect">
            <a:avLst/>
          </a:prstGeom>
        </p:spPr>
      </p:pic>
      <p:sp>
        <p:nvSpPr>
          <p:cNvPr id="7" name="Footer Placeholder 8"/>
          <p:cNvSpPr>
            <a:spLocks noGrp="1"/>
          </p:cNvSpPr>
          <p:nvPr>
            <p:ph type="ftr" sz="quarter" idx="11"/>
          </p:nvPr>
        </p:nvSpPr>
        <p:spPr>
          <a:xfrm>
            <a:off x="3124200" y="6356350"/>
            <a:ext cx="3211118" cy="365125"/>
          </a:xfrm>
        </p:spPr>
        <p:txBody>
          <a:bodyPr/>
          <a:lstStyle/>
          <a:p>
            <a:r>
              <a:rPr lang="en-GB" dirty="0" smtClean="0"/>
              <a:t>Image courtesy of CoreOS coreos.com</a:t>
            </a:r>
            <a:endParaRPr lang="en-GB" dirty="0"/>
          </a:p>
        </p:txBody>
      </p:sp>
      <p:pic>
        <p:nvPicPr>
          <p:cNvPr id="9" name="Content Placeholder 8"/>
          <p:cNvPicPr>
            <a:picLocks noGrp="1" noChangeAspect="1"/>
          </p:cNvPicPr>
          <p:nvPr>
            <p:ph idx="1"/>
          </p:nvPr>
        </p:nvPicPr>
        <p:blipFill>
          <a:blip r:embed="rId4"/>
          <a:srcRect l="-20180" r="-20180"/>
          <a:stretch>
            <a:fillRect/>
          </a:stretch>
        </p:blipFill>
        <p:spPr/>
      </p:pic>
    </p:spTree>
    <p:extLst>
      <p:ext uri="{BB962C8B-B14F-4D97-AF65-F5344CB8AC3E}">
        <p14:creationId xmlns:p14="http://schemas.microsoft.com/office/powerpoint/2010/main" val="333437325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Cluster Management - </a:t>
            </a:r>
            <a:r>
              <a:rPr lang="en-GB" dirty="0" err="1" smtClean="0"/>
              <a:t>Mesos</a:t>
            </a:r>
            <a:endParaRPr lang="en-GB" dirty="0"/>
          </a:p>
        </p:txBody>
      </p:sp>
      <p:pic>
        <p:nvPicPr>
          <p:cNvPr id="6" name="Picture 5" descr="ud-blu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7306" y="0"/>
            <a:ext cx="1086694" cy="679184"/>
          </a:xfrm>
          <a:prstGeom prst="rect">
            <a:avLst/>
          </a:prstGeom>
        </p:spPr>
      </p:pic>
      <p:sp>
        <p:nvSpPr>
          <p:cNvPr id="7" name="Footer Placeholder 8"/>
          <p:cNvSpPr>
            <a:spLocks noGrp="1"/>
          </p:cNvSpPr>
          <p:nvPr>
            <p:ph type="ftr" sz="quarter" idx="11"/>
          </p:nvPr>
        </p:nvSpPr>
        <p:spPr>
          <a:xfrm>
            <a:off x="3124200" y="6356350"/>
            <a:ext cx="3211118" cy="365125"/>
          </a:xfrm>
        </p:spPr>
        <p:txBody>
          <a:bodyPr/>
          <a:lstStyle/>
          <a:p>
            <a:r>
              <a:rPr lang="en-GB" dirty="0" smtClean="0"/>
              <a:t>Image courtesy of </a:t>
            </a:r>
            <a:r>
              <a:rPr lang="en-GB" dirty="0" err="1" smtClean="0"/>
              <a:t>typesafe.com</a:t>
            </a:r>
            <a:endParaRPr lang="en-GB" dirty="0"/>
          </a:p>
        </p:txBody>
      </p:sp>
      <p:pic>
        <p:nvPicPr>
          <p:cNvPr id="3" name="Picture 2"/>
          <p:cNvPicPr>
            <a:picLocks noChangeAspect="1"/>
          </p:cNvPicPr>
          <p:nvPr/>
        </p:nvPicPr>
        <p:blipFill>
          <a:blip r:embed="rId4"/>
          <a:stretch>
            <a:fillRect/>
          </a:stretch>
        </p:blipFill>
        <p:spPr>
          <a:xfrm>
            <a:off x="1004032" y="1186009"/>
            <a:ext cx="7216087" cy="5170341"/>
          </a:xfrm>
          <a:prstGeom prst="rect">
            <a:avLst/>
          </a:prstGeom>
        </p:spPr>
      </p:pic>
    </p:spTree>
    <p:extLst>
      <p:ext uri="{BB962C8B-B14F-4D97-AF65-F5344CB8AC3E}">
        <p14:creationId xmlns:p14="http://schemas.microsoft.com/office/powerpoint/2010/main" val="137806840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PaaS, </a:t>
            </a:r>
            <a:r>
              <a:rPr lang="en-GB" dirty="0" err="1" smtClean="0"/>
              <a:t>Heroku</a:t>
            </a:r>
            <a:r>
              <a:rPr lang="en-GB" dirty="0" smtClean="0"/>
              <a:t> style - Flynn </a:t>
            </a:r>
            <a:endParaRPr lang="en-GB" dirty="0"/>
          </a:p>
        </p:txBody>
      </p:sp>
      <p:pic>
        <p:nvPicPr>
          <p:cNvPr id="6" name="Picture 5" descr="ud-blu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7306" y="0"/>
            <a:ext cx="1086694" cy="679184"/>
          </a:xfrm>
          <a:prstGeom prst="rect">
            <a:avLst/>
          </a:prstGeom>
        </p:spPr>
      </p:pic>
      <p:sp>
        <p:nvSpPr>
          <p:cNvPr id="7" name="Footer Placeholder 8"/>
          <p:cNvSpPr>
            <a:spLocks noGrp="1"/>
          </p:cNvSpPr>
          <p:nvPr>
            <p:ph type="ftr" sz="quarter" idx="11"/>
          </p:nvPr>
        </p:nvSpPr>
        <p:spPr>
          <a:xfrm>
            <a:off x="3124200" y="6356350"/>
            <a:ext cx="3211118" cy="365125"/>
          </a:xfrm>
        </p:spPr>
        <p:txBody>
          <a:bodyPr/>
          <a:lstStyle/>
          <a:p>
            <a:r>
              <a:rPr lang="en-GB" dirty="0" smtClean="0"/>
              <a:t>Image courtesy of </a:t>
            </a:r>
            <a:r>
              <a:rPr lang="en-GB" dirty="0" err="1" smtClean="0"/>
              <a:t>mesosphere.io</a:t>
            </a:r>
            <a:endParaRPr lang="en-GB" dirty="0"/>
          </a:p>
        </p:txBody>
      </p:sp>
      <p:pic>
        <p:nvPicPr>
          <p:cNvPr id="4" name="Picture 3"/>
          <p:cNvPicPr>
            <a:picLocks noChangeAspect="1"/>
          </p:cNvPicPr>
          <p:nvPr/>
        </p:nvPicPr>
        <p:blipFill>
          <a:blip r:embed="rId4"/>
          <a:stretch>
            <a:fillRect/>
          </a:stretch>
        </p:blipFill>
        <p:spPr>
          <a:xfrm>
            <a:off x="1078886" y="1417638"/>
            <a:ext cx="6978420" cy="4578266"/>
          </a:xfrm>
          <a:prstGeom prst="rect">
            <a:avLst/>
          </a:prstGeom>
        </p:spPr>
      </p:pic>
    </p:spTree>
    <p:extLst>
      <p:ext uri="{BB962C8B-B14F-4D97-AF65-F5344CB8AC3E}">
        <p14:creationId xmlns:p14="http://schemas.microsoft.com/office/powerpoint/2010/main" val="77538660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74638"/>
            <a:ext cx="8229600" cy="5851525"/>
          </a:xfrm>
        </p:spPr>
        <p:txBody>
          <a:bodyPr/>
          <a:lstStyle/>
          <a:p>
            <a:pPr marL="0" indent="0">
              <a:buNone/>
            </a:pPr>
            <a:r>
              <a:rPr lang="en-GB" dirty="0" smtClean="0"/>
              <a:t>	</a:t>
            </a:r>
            <a:endParaRPr lang="en-GB" dirty="0"/>
          </a:p>
          <a:p>
            <a:pPr marL="0" indent="0" algn="ctr">
              <a:buNone/>
            </a:pPr>
            <a:endParaRPr lang="en-GB" dirty="0" smtClean="0"/>
          </a:p>
          <a:p>
            <a:pPr marL="0" indent="0" algn="ctr">
              <a:buNone/>
            </a:pPr>
            <a:endParaRPr lang="en-GB" dirty="0">
              <a:solidFill>
                <a:schemeClr val="accent1">
                  <a:lumMod val="75000"/>
                </a:schemeClr>
              </a:solidFill>
            </a:endParaRPr>
          </a:p>
          <a:p>
            <a:pPr marL="0" indent="0" algn="ctr">
              <a:buNone/>
            </a:pPr>
            <a:r>
              <a:rPr lang="en-GB" dirty="0" smtClean="0">
                <a:solidFill>
                  <a:schemeClr val="accent1">
                    <a:lumMod val="75000"/>
                  </a:schemeClr>
                </a:solidFill>
              </a:rPr>
              <a:t>Software Configuration Management </a:t>
            </a:r>
            <a:br>
              <a:rPr lang="en-GB" dirty="0" smtClean="0">
                <a:solidFill>
                  <a:schemeClr val="accent1">
                    <a:lumMod val="75000"/>
                  </a:schemeClr>
                </a:solidFill>
              </a:rPr>
            </a:br>
            <a:r>
              <a:rPr lang="en-GB" dirty="0" smtClean="0">
                <a:solidFill>
                  <a:schemeClr val="accent1">
                    <a:lumMod val="75000"/>
                  </a:schemeClr>
                </a:solidFill>
              </a:rPr>
              <a:t>Done Right.</a:t>
            </a:r>
          </a:p>
          <a:p>
            <a:pPr marL="0" indent="0" algn="ctr">
              <a:buNone/>
            </a:pPr>
            <a:endParaRPr lang="en-GB" dirty="0" smtClean="0">
              <a:solidFill>
                <a:schemeClr val="accent1">
                  <a:lumMod val="75000"/>
                </a:schemeClr>
              </a:solidFill>
            </a:endParaRPr>
          </a:p>
          <a:p>
            <a:pPr marL="0" indent="0" algn="ctr">
              <a:buNone/>
            </a:pPr>
            <a:r>
              <a:rPr lang="en-GB" dirty="0" smtClean="0">
                <a:solidFill>
                  <a:schemeClr val="accent1">
                    <a:lumMod val="75000"/>
                  </a:schemeClr>
                </a:solidFill>
              </a:rPr>
              <a:t>Everything (almost) we need to build our </a:t>
            </a:r>
          </a:p>
          <a:p>
            <a:pPr marL="0" indent="0" algn="ctr">
              <a:buNone/>
            </a:pPr>
            <a:r>
              <a:rPr lang="en-GB" dirty="0" smtClean="0">
                <a:solidFill>
                  <a:schemeClr val="accent1">
                    <a:lumMod val="75000"/>
                  </a:schemeClr>
                </a:solidFill>
              </a:rPr>
              <a:t>Software is now finally in the Version Control</a:t>
            </a:r>
            <a:endParaRPr lang="en-GB" dirty="0">
              <a:solidFill>
                <a:schemeClr val="accent1">
                  <a:lumMod val="75000"/>
                </a:schemeClr>
              </a:solidFill>
            </a:endParaRPr>
          </a:p>
        </p:txBody>
      </p:sp>
      <p:pic>
        <p:nvPicPr>
          <p:cNvPr id="6" name="Picture 5" descr="ud-blu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7306" y="0"/>
            <a:ext cx="1086694" cy="679184"/>
          </a:xfrm>
          <a:prstGeom prst="rect">
            <a:avLst/>
          </a:prstGeom>
        </p:spPr>
      </p:pic>
      <p:pic>
        <p:nvPicPr>
          <p:cNvPr id="4" name="Picture 3" descr="docker-top-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5859" y="973138"/>
            <a:ext cx="2362200" cy="889000"/>
          </a:xfrm>
          <a:prstGeom prst="rect">
            <a:avLst/>
          </a:prstGeom>
        </p:spPr>
      </p:pic>
    </p:spTree>
    <p:extLst>
      <p:ext uri="{BB962C8B-B14F-4D97-AF65-F5344CB8AC3E}">
        <p14:creationId xmlns:p14="http://schemas.microsoft.com/office/powerpoint/2010/main" val="207312621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workshop</a:t>
            </a:r>
            <a:endParaRPr lang="en-GB" dirty="0"/>
          </a:p>
        </p:txBody>
      </p:sp>
      <p:pic>
        <p:nvPicPr>
          <p:cNvPr id="4" name="Picture 3" descr="ud-blu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7306" y="0"/>
            <a:ext cx="1086694" cy="679184"/>
          </a:xfrm>
          <a:prstGeom prst="rect">
            <a:avLst/>
          </a:prstGeom>
        </p:spPr>
      </p:pic>
    </p:spTree>
    <p:extLst>
      <p:ext uri="{BB962C8B-B14F-4D97-AF65-F5344CB8AC3E}">
        <p14:creationId xmlns:p14="http://schemas.microsoft.com/office/powerpoint/2010/main" val="307184227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boot2docker</a:t>
            </a:r>
            <a:endParaRPr lang="en-GB" dirty="0"/>
          </a:p>
        </p:txBody>
      </p:sp>
      <p:sp>
        <p:nvSpPr>
          <p:cNvPr id="3" name="Content Placeholder 2"/>
          <p:cNvSpPr>
            <a:spLocks noGrp="1"/>
          </p:cNvSpPr>
          <p:nvPr>
            <p:ph idx="1"/>
          </p:nvPr>
        </p:nvSpPr>
        <p:spPr>
          <a:xfrm>
            <a:off x="457200" y="1600200"/>
            <a:ext cx="8550212" cy="4525963"/>
          </a:xfrm>
        </p:spPr>
        <p:txBody>
          <a:bodyPr>
            <a:normAutofit/>
          </a:bodyPr>
          <a:lstStyle/>
          <a:p>
            <a:pPr marL="0" indent="0">
              <a:buNone/>
            </a:pPr>
            <a:r>
              <a:rPr lang="en-GB" sz="2400" i="1" dirty="0"/>
              <a:t>$ boot2docker </a:t>
            </a:r>
            <a:r>
              <a:rPr lang="en-GB" sz="2400" i="1" dirty="0" err="1" smtClean="0"/>
              <a:t>init</a:t>
            </a:r>
            <a:endParaRPr lang="en-GB" sz="2400" i="1" dirty="0" smtClean="0"/>
          </a:p>
          <a:p>
            <a:pPr marL="0" indent="0">
              <a:buNone/>
            </a:pPr>
            <a:r>
              <a:rPr lang="en-GB" sz="2400" i="1" dirty="0" smtClean="0"/>
              <a:t>$ </a:t>
            </a:r>
            <a:r>
              <a:rPr lang="en-GB" sz="2400" i="1" dirty="0"/>
              <a:t>boot2docker </a:t>
            </a:r>
            <a:r>
              <a:rPr lang="en-GB" sz="2400" i="1" dirty="0" smtClean="0"/>
              <a:t>start</a:t>
            </a:r>
          </a:p>
          <a:p>
            <a:pPr marL="0" indent="0">
              <a:buNone/>
            </a:pPr>
            <a:r>
              <a:rPr lang="en-GB" sz="2400" i="1" dirty="0"/>
              <a:t>$ boot2docker </a:t>
            </a:r>
            <a:r>
              <a:rPr lang="en-GB" sz="2400" i="1" dirty="0" err="1" smtClean="0"/>
              <a:t>ssh</a:t>
            </a:r>
            <a:endParaRPr lang="en-GB" sz="2400" i="1" dirty="0" smtClean="0"/>
          </a:p>
          <a:p>
            <a:pPr marL="0" indent="0">
              <a:buNone/>
            </a:pPr>
            <a:r>
              <a:rPr lang="en-GB" sz="2400" dirty="0" smtClean="0"/>
              <a:t> OR</a:t>
            </a:r>
          </a:p>
          <a:p>
            <a:pPr marL="0" indent="0">
              <a:buNone/>
            </a:pPr>
            <a:r>
              <a:rPr lang="en-GB" sz="2400" dirty="0"/>
              <a:t> </a:t>
            </a:r>
            <a:r>
              <a:rPr lang="en-GB" sz="2400" i="1" dirty="0"/>
              <a:t>$ boot2docker </a:t>
            </a:r>
            <a:r>
              <a:rPr lang="en-GB" sz="2400" i="1" dirty="0" err="1"/>
              <a:t>init</a:t>
            </a:r>
            <a:endParaRPr lang="en-GB" sz="2400" i="1" dirty="0"/>
          </a:p>
          <a:p>
            <a:pPr marL="0" indent="0">
              <a:buNone/>
            </a:pPr>
            <a:r>
              <a:rPr lang="en-GB" sz="2400" i="1" dirty="0"/>
              <a:t> </a:t>
            </a:r>
            <a:r>
              <a:rPr lang="en-GB" sz="2400" i="1" dirty="0" smtClean="0"/>
              <a:t>$ </a:t>
            </a:r>
            <a:r>
              <a:rPr lang="en-GB" sz="2400" i="1" dirty="0"/>
              <a:t>boot2docker start</a:t>
            </a:r>
          </a:p>
          <a:p>
            <a:pPr marL="0" indent="0">
              <a:buNone/>
            </a:pPr>
            <a:r>
              <a:rPr lang="en-GB" sz="2400" i="1" dirty="0"/>
              <a:t> </a:t>
            </a:r>
            <a:r>
              <a:rPr lang="en-GB" sz="2400" i="1" dirty="0" smtClean="0"/>
              <a:t>$ </a:t>
            </a:r>
            <a:r>
              <a:rPr lang="en-GB" sz="2400" i="1" dirty="0"/>
              <a:t>export DOCKER_HOST=</a:t>
            </a:r>
            <a:r>
              <a:rPr lang="en-GB" sz="2400" i="1" dirty="0" err="1"/>
              <a:t>tcp</a:t>
            </a:r>
            <a:r>
              <a:rPr lang="en-GB" sz="2400" i="1" dirty="0"/>
              <a:t>://$(boot2docker </a:t>
            </a:r>
            <a:r>
              <a:rPr lang="en-GB" sz="2400" i="1" dirty="0" err="1"/>
              <a:t>ip</a:t>
            </a:r>
            <a:r>
              <a:rPr lang="en-GB" sz="2400" i="1" dirty="0"/>
              <a:t> 2&gt;/</a:t>
            </a:r>
            <a:r>
              <a:rPr lang="en-GB" sz="2400" i="1" dirty="0" err="1"/>
              <a:t>dev</a:t>
            </a:r>
            <a:r>
              <a:rPr lang="en-GB" sz="2400" i="1" dirty="0"/>
              <a:t>/null):2375</a:t>
            </a:r>
          </a:p>
          <a:p>
            <a:pPr marL="0" indent="0">
              <a:buNone/>
            </a:pPr>
            <a:endParaRPr lang="en-GB" i="1" dirty="0"/>
          </a:p>
        </p:txBody>
      </p:sp>
      <p:pic>
        <p:nvPicPr>
          <p:cNvPr id="4" name="Picture 3" descr="ud-blu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7306" y="0"/>
            <a:ext cx="1086694" cy="679184"/>
          </a:xfrm>
          <a:prstGeom prst="rect">
            <a:avLst/>
          </a:prstGeom>
        </p:spPr>
      </p:pic>
    </p:spTree>
    <p:extLst>
      <p:ext uri="{BB962C8B-B14F-4D97-AF65-F5344CB8AC3E}">
        <p14:creationId xmlns:p14="http://schemas.microsoft.com/office/powerpoint/2010/main" val="298352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Docker run</a:t>
            </a:r>
            <a:endParaRPr lang="en-GB" dirty="0"/>
          </a:p>
        </p:txBody>
      </p:sp>
      <p:sp>
        <p:nvSpPr>
          <p:cNvPr id="3" name="Content Placeholder 2"/>
          <p:cNvSpPr>
            <a:spLocks noGrp="1"/>
          </p:cNvSpPr>
          <p:nvPr>
            <p:ph idx="1"/>
          </p:nvPr>
        </p:nvSpPr>
        <p:spPr>
          <a:xfrm>
            <a:off x="457200" y="1600200"/>
            <a:ext cx="8229600" cy="4676301"/>
          </a:xfrm>
        </p:spPr>
        <p:txBody>
          <a:bodyPr>
            <a:noAutofit/>
          </a:bodyPr>
          <a:lstStyle/>
          <a:p>
            <a:pPr marL="0" indent="0">
              <a:buNone/>
            </a:pPr>
            <a:r>
              <a:rPr lang="en-GB" sz="2400" i="1" dirty="0" smtClean="0"/>
              <a:t>$ docker </a:t>
            </a:r>
            <a:r>
              <a:rPr lang="en-GB" sz="2400" i="1" dirty="0"/>
              <a:t>run ubuntu </a:t>
            </a:r>
            <a:r>
              <a:rPr lang="en-GB" sz="2400" i="1" dirty="0" err="1"/>
              <a:t>ls</a:t>
            </a:r>
            <a:endParaRPr lang="en-GB" sz="2400" i="1" dirty="0"/>
          </a:p>
          <a:p>
            <a:pPr marL="0" indent="0">
              <a:buNone/>
            </a:pPr>
            <a:r>
              <a:rPr lang="en-GB" sz="2400" i="1" dirty="0" smtClean="0"/>
              <a:t>$ docker </a:t>
            </a:r>
            <a:r>
              <a:rPr lang="en-GB" sz="2400" i="1" dirty="0"/>
              <a:t>run -</a:t>
            </a:r>
            <a:r>
              <a:rPr lang="en-GB" sz="2400" i="1" dirty="0" err="1"/>
              <a:t>i</a:t>
            </a:r>
            <a:r>
              <a:rPr lang="en-GB" sz="2400" i="1" dirty="0"/>
              <a:t> -t </a:t>
            </a:r>
            <a:r>
              <a:rPr lang="en-GB" sz="2400" i="1" dirty="0" smtClean="0"/>
              <a:t>–name file -</a:t>
            </a:r>
            <a:r>
              <a:rPr lang="en-GB" sz="2400" i="1" dirty="0"/>
              <a:t>v `</a:t>
            </a:r>
            <a:r>
              <a:rPr lang="en-GB" sz="2400" i="1" dirty="0" err="1"/>
              <a:t>pwd</a:t>
            </a:r>
            <a:r>
              <a:rPr lang="en-GB" sz="2400" i="1" dirty="0"/>
              <a:t>`:/</a:t>
            </a:r>
            <a:r>
              <a:rPr lang="en-GB" sz="2400" i="1" dirty="0" err="1"/>
              <a:t>tmp</a:t>
            </a:r>
            <a:r>
              <a:rPr lang="en-GB" sz="2400" i="1" dirty="0"/>
              <a:t>/</a:t>
            </a:r>
            <a:r>
              <a:rPr lang="en-GB" sz="2400" i="1" dirty="0" err="1"/>
              <a:t>on_host</a:t>
            </a:r>
            <a:r>
              <a:rPr lang="en-GB" sz="2400" i="1" dirty="0"/>
              <a:t> -w `</a:t>
            </a:r>
            <a:r>
              <a:rPr lang="en-GB" sz="2400" i="1" dirty="0" err="1"/>
              <a:t>pwd</a:t>
            </a:r>
            <a:r>
              <a:rPr lang="en-GB" sz="2400" i="1" dirty="0"/>
              <a:t>` </a:t>
            </a:r>
            <a:r>
              <a:rPr lang="en-GB" sz="2400" i="1" dirty="0" smtClean="0"/>
              <a:t> 										ubuntu </a:t>
            </a:r>
            <a:r>
              <a:rPr lang="en-GB" sz="2400" i="1" dirty="0"/>
              <a:t>bash</a:t>
            </a:r>
          </a:p>
          <a:p>
            <a:pPr marL="0" indent="0">
              <a:buNone/>
            </a:pPr>
            <a:r>
              <a:rPr lang="en-GB" sz="2400" i="1" dirty="0"/>
              <a:t>    touch /</a:t>
            </a:r>
            <a:r>
              <a:rPr lang="en-GB" sz="2400" i="1" dirty="0" err="1"/>
              <a:t>tmp</a:t>
            </a:r>
            <a:r>
              <a:rPr lang="en-GB" sz="2400" i="1" dirty="0"/>
              <a:t>/</a:t>
            </a:r>
            <a:r>
              <a:rPr lang="en-GB" sz="2400" i="1" dirty="0" err="1"/>
              <a:t>file_a.txt</a:t>
            </a:r>
            <a:endParaRPr lang="en-GB" sz="2400" i="1" dirty="0"/>
          </a:p>
          <a:p>
            <a:pPr marL="0" indent="0">
              <a:buNone/>
            </a:pPr>
            <a:r>
              <a:rPr lang="en-GB" sz="2400" i="1" dirty="0"/>
              <a:t>    touch /</a:t>
            </a:r>
            <a:r>
              <a:rPr lang="en-GB" sz="2400" i="1" dirty="0" err="1"/>
              <a:t>tmp</a:t>
            </a:r>
            <a:r>
              <a:rPr lang="en-GB" sz="2400" i="1" dirty="0"/>
              <a:t>/</a:t>
            </a:r>
            <a:r>
              <a:rPr lang="en-GB" sz="2400" i="1" dirty="0" err="1"/>
              <a:t>on_host</a:t>
            </a:r>
            <a:r>
              <a:rPr lang="en-GB" sz="2400" i="1" dirty="0"/>
              <a:t>/</a:t>
            </a:r>
            <a:r>
              <a:rPr lang="en-GB" sz="2400" i="1" dirty="0" err="1"/>
              <a:t>file_b.txt</a:t>
            </a:r>
            <a:endParaRPr lang="en-GB" sz="2400" i="1" dirty="0"/>
          </a:p>
          <a:p>
            <a:pPr marL="0" indent="0">
              <a:buNone/>
            </a:pPr>
            <a:r>
              <a:rPr lang="en-GB" sz="2400" i="1" dirty="0"/>
              <a:t>    exit</a:t>
            </a:r>
          </a:p>
          <a:p>
            <a:pPr marL="0" indent="0">
              <a:buNone/>
            </a:pPr>
            <a:r>
              <a:rPr lang="en-GB" sz="2400" i="1" dirty="0" smtClean="0"/>
              <a:t>$ docker </a:t>
            </a:r>
            <a:r>
              <a:rPr lang="en-GB" sz="2400" i="1" dirty="0"/>
              <a:t>diff file</a:t>
            </a:r>
          </a:p>
          <a:p>
            <a:pPr marL="0" indent="0">
              <a:buNone/>
            </a:pPr>
            <a:endParaRPr lang="en-GB" sz="2400" i="1" dirty="0"/>
          </a:p>
        </p:txBody>
      </p:sp>
      <p:pic>
        <p:nvPicPr>
          <p:cNvPr id="4" name="Picture 3" descr="ud-blu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7306" y="0"/>
            <a:ext cx="1086694" cy="679184"/>
          </a:xfrm>
          <a:prstGeom prst="rect">
            <a:avLst/>
          </a:prstGeom>
        </p:spPr>
      </p:pic>
    </p:spTree>
    <p:extLst>
      <p:ext uri="{BB962C8B-B14F-4D97-AF65-F5344CB8AC3E}">
        <p14:creationId xmlns:p14="http://schemas.microsoft.com/office/powerpoint/2010/main" val="26130259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Docker attach/stop/start</a:t>
            </a:r>
            <a:endParaRPr lang="en-GB" dirty="0"/>
          </a:p>
        </p:txBody>
      </p:sp>
      <p:sp>
        <p:nvSpPr>
          <p:cNvPr id="3" name="Content Placeholder 2"/>
          <p:cNvSpPr>
            <a:spLocks noGrp="1"/>
          </p:cNvSpPr>
          <p:nvPr>
            <p:ph idx="1"/>
          </p:nvPr>
        </p:nvSpPr>
        <p:spPr>
          <a:xfrm>
            <a:off x="457200" y="1600200"/>
            <a:ext cx="8229600" cy="4676301"/>
          </a:xfrm>
        </p:spPr>
        <p:txBody>
          <a:bodyPr>
            <a:noAutofit/>
          </a:bodyPr>
          <a:lstStyle/>
          <a:p>
            <a:pPr marL="0" indent="0">
              <a:buNone/>
            </a:pPr>
            <a:endParaRPr lang="en-GB" sz="2400" i="1" dirty="0" smtClean="0"/>
          </a:p>
          <a:p>
            <a:pPr marL="0" indent="0">
              <a:buNone/>
            </a:pPr>
            <a:endParaRPr lang="en-GB" sz="2400" i="1" dirty="0"/>
          </a:p>
          <a:p>
            <a:pPr marL="0" indent="0">
              <a:buNone/>
            </a:pPr>
            <a:r>
              <a:rPr lang="en-GB" sz="2400" i="1" dirty="0" smtClean="0"/>
              <a:t>$ docker </a:t>
            </a:r>
            <a:r>
              <a:rPr lang="en-GB" sz="2400" i="1" dirty="0"/>
              <a:t>run -d -name while ubuntu /bin/</a:t>
            </a:r>
            <a:r>
              <a:rPr lang="en-GB" sz="2400" i="1" dirty="0" err="1"/>
              <a:t>sh</a:t>
            </a:r>
            <a:r>
              <a:rPr lang="en-GB" sz="2400" i="1" dirty="0"/>
              <a:t> -c "while true; do </a:t>
            </a:r>
            <a:r>
              <a:rPr lang="en-GB" sz="2400" i="1" dirty="0" smtClean="0"/>
              <a:t>										echo </a:t>
            </a:r>
            <a:r>
              <a:rPr lang="en-GB" sz="2400" i="1" dirty="0"/>
              <a:t>hi; sleep 1; done"</a:t>
            </a:r>
          </a:p>
          <a:p>
            <a:pPr marL="0" indent="0">
              <a:buNone/>
            </a:pPr>
            <a:r>
              <a:rPr lang="en-GB" sz="2400" i="1" dirty="0" smtClean="0"/>
              <a:t>$ docker </a:t>
            </a:r>
            <a:r>
              <a:rPr lang="en-GB" sz="2400" i="1" dirty="0"/>
              <a:t>attach </a:t>
            </a:r>
            <a:r>
              <a:rPr lang="en-GB" sz="2400" i="1" dirty="0" smtClean="0"/>
              <a:t>while</a:t>
            </a:r>
          </a:p>
          <a:p>
            <a:pPr marL="0" indent="0">
              <a:buNone/>
            </a:pPr>
            <a:endParaRPr lang="en-GB" sz="2400" i="1" dirty="0"/>
          </a:p>
          <a:p>
            <a:pPr marL="0" indent="0">
              <a:buNone/>
            </a:pPr>
            <a:r>
              <a:rPr lang="en-GB" sz="2400" i="1" dirty="0"/>
              <a:t>$ docker stop while</a:t>
            </a:r>
          </a:p>
          <a:p>
            <a:pPr marL="0" indent="0">
              <a:buNone/>
            </a:pPr>
            <a:r>
              <a:rPr lang="en-GB" sz="2400" i="1" dirty="0"/>
              <a:t>$ docker start while</a:t>
            </a:r>
          </a:p>
          <a:p>
            <a:pPr marL="0" indent="0">
              <a:buNone/>
            </a:pPr>
            <a:endParaRPr lang="en-GB" sz="2400" i="1" dirty="0"/>
          </a:p>
        </p:txBody>
      </p:sp>
      <p:pic>
        <p:nvPicPr>
          <p:cNvPr id="4" name="Picture 3" descr="ud-blu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7306" y="0"/>
            <a:ext cx="1086694" cy="679184"/>
          </a:xfrm>
          <a:prstGeom prst="rect">
            <a:avLst/>
          </a:prstGeom>
        </p:spPr>
      </p:pic>
    </p:spTree>
    <p:extLst>
      <p:ext uri="{BB962C8B-B14F-4D97-AF65-F5344CB8AC3E}">
        <p14:creationId xmlns:p14="http://schemas.microsoft.com/office/powerpoint/2010/main" val="1163160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Docker installation</a:t>
            </a:r>
            <a:endParaRPr lang="en-GB" dirty="0"/>
          </a:p>
        </p:txBody>
      </p:sp>
      <p:pic>
        <p:nvPicPr>
          <p:cNvPr id="4" name="Picture 3" descr="ud-blu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7306" y="0"/>
            <a:ext cx="1086694" cy="679184"/>
          </a:xfrm>
          <a:prstGeom prst="rect">
            <a:avLst/>
          </a:prstGeom>
        </p:spPr>
      </p:pic>
    </p:spTree>
    <p:extLst>
      <p:ext uri="{BB962C8B-B14F-4D97-AF65-F5344CB8AC3E}">
        <p14:creationId xmlns:p14="http://schemas.microsoft.com/office/powerpoint/2010/main" val="66106944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Docker log/inspect/</a:t>
            </a:r>
            <a:r>
              <a:rPr lang="en-GB" dirty="0" err="1" smtClean="0"/>
              <a:t>ps</a:t>
            </a:r>
            <a:r>
              <a:rPr lang="en-GB" dirty="0" smtClean="0"/>
              <a:t>/top</a:t>
            </a:r>
            <a:endParaRPr lang="en-GB" dirty="0"/>
          </a:p>
        </p:txBody>
      </p:sp>
      <p:sp>
        <p:nvSpPr>
          <p:cNvPr id="3" name="Content Placeholder 2"/>
          <p:cNvSpPr>
            <a:spLocks noGrp="1"/>
          </p:cNvSpPr>
          <p:nvPr>
            <p:ph idx="1"/>
          </p:nvPr>
        </p:nvSpPr>
        <p:spPr/>
        <p:txBody>
          <a:bodyPr>
            <a:normAutofit/>
          </a:bodyPr>
          <a:lstStyle/>
          <a:p>
            <a:pPr marL="0" indent="0">
              <a:buNone/>
            </a:pPr>
            <a:r>
              <a:rPr lang="en-GB" sz="2400" i="1" dirty="0" smtClean="0"/>
              <a:t>$ docker </a:t>
            </a:r>
            <a:r>
              <a:rPr lang="en-GB" sz="2400" i="1" dirty="0" err="1"/>
              <a:t>ps</a:t>
            </a:r>
            <a:endParaRPr lang="en-GB" sz="2400" i="1" dirty="0"/>
          </a:p>
          <a:p>
            <a:pPr marL="0" indent="0">
              <a:buNone/>
            </a:pPr>
            <a:r>
              <a:rPr lang="en-GB" sz="2400" i="1" dirty="0" smtClean="0"/>
              <a:t>$ docker </a:t>
            </a:r>
            <a:r>
              <a:rPr lang="en-GB" sz="2400" i="1" dirty="0" err="1"/>
              <a:t>ps</a:t>
            </a:r>
            <a:r>
              <a:rPr lang="en-GB" sz="2400" i="1" dirty="0"/>
              <a:t> </a:t>
            </a:r>
            <a:r>
              <a:rPr lang="en-GB" sz="2400" i="1" dirty="0" smtClean="0"/>
              <a:t>–a</a:t>
            </a:r>
            <a:endParaRPr lang="en-GB" sz="2400" i="1" dirty="0"/>
          </a:p>
          <a:p>
            <a:pPr marL="0" indent="0">
              <a:buNone/>
            </a:pPr>
            <a:endParaRPr lang="en-GB" sz="2400" i="1" dirty="0"/>
          </a:p>
          <a:p>
            <a:pPr marL="0" indent="0">
              <a:buNone/>
            </a:pPr>
            <a:r>
              <a:rPr lang="en-GB" sz="2400" i="1" dirty="0" smtClean="0"/>
              <a:t>$ docker </a:t>
            </a:r>
            <a:r>
              <a:rPr lang="en-GB" sz="2400" i="1" dirty="0"/>
              <a:t>top while</a:t>
            </a:r>
          </a:p>
          <a:p>
            <a:pPr marL="0" indent="0">
              <a:buNone/>
            </a:pPr>
            <a:endParaRPr lang="en-GB" sz="2400" i="1" dirty="0" smtClean="0"/>
          </a:p>
          <a:p>
            <a:pPr marL="0" indent="0">
              <a:buNone/>
            </a:pPr>
            <a:r>
              <a:rPr lang="en-GB" sz="2400" i="1" dirty="0" smtClean="0"/>
              <a:t>$ docker </a:t>
            </a:r>
            <a:r>
              <a:rPr lang="en-GB" sz="2400" i="1" dirty="0"/>
              <a:t>logs </a:t>
            </a:r>
            <a:endParaRPr lang="en-GB" sz="2400" i="1" dirty="0" smtClean="0"/>
          </a:p>
          <a:p>
            <a:pPr marL="0" indent="0">
              <a:buNone/>
            </a:pPr>
            <a:endParaRPr lang="en-GB" sz="2400" i="1" dirty="0"/>
          </a:p>
          <a:p>
            <a:pPr marL="0" indent="0">
              <a:buNone/>
            </a:pPr>
            <a:r>
              <a:rPr lang="en-GB" sz="2400" i="1" dirty="0" smtClean="0"/>
              <a:t>$ docker </a:t>
            </a:r>
            <a:r>
              <a:rPr lang="en-GB" sz="2400" i="1" dirty="0"/>
              <a:t>inspect</a:t>
            </a:r>
          </a:p>
        </p:txBody>
      </p:sp>
      <p:pic>
        <p:nvPicPr>
          <p:cNvPr id="4" name="Picture 3" descr="ud-blu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7306" y="0"/>
            <a:ext cx="1086694" cy="679184"/>
          </a:xfrm>
          <a:prstGeom prst="rect">
            <a:avLst/>
          </a:prstGeom>
        </p:spPr>
      </p:pic>
    </p:spTree>
    <p:extLst>
      <p:ext uri="{BB962C8B-B14F-4D97-AF65-F5344CB8AC3E}">
        <p14:creationId xmlns:p14="http://schemas.microsoft.com/office/powerpoint/2010/main" val="23187187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Docker kill/</a:t>
            </a:r>
            <a:r>
              <a:rPr lang="en-GB" dirty="0" err="1" smtClean="0"/>
              <a:t>rm</a:t>
            </a:r>
            <a:r>
              <a:rPr lang="en-GB" dirty="0" smtClean="0"/>
              <a:t>/</a:t>
            </a:r>
            <a:r>
              <a:rPr lang="en-GB" dirty="0" err="1" smtClean="0"/>
              <a:t>rmi</a:t>
            </a:r>
            <a:endParaRPr lang="en-GB" dirty="0"/>
          </a:p>
        </p:txBody>
      </p:sp>
      <p:sp>
        <p:nvSpPr>
          <p:cNvPr id="3" name="Content Placeholder 2"/>
          <p:cNvSpPr>
            <a:spLocks noGrp="1"/>
          </p:cNvSpPr>
          <p:nvPr>
            <p:ph idx="1"/>
          </p:nvPr>
        </p:nvSpPr>
        <p:spPr/>
        <p:txBody>
          <a:bodyPr>
            <a:normAutofit/>
          </a:bodyPr>
          <a:lstStyle/>
          <a:p>
            <a:pPr marL="0" indent="0">
              <a:buNone/>
            </a:pPr>
            <a:endParaRPr lang="en-GB" sz="2400" i="1" dirty="0" smtClean="0"/>
          </a:p>
          <a:p>
            <a:pPr marL="0" indent="0">
              <a:buNone/>
            </a:pPr>
            <a:r>
              <a:rPr lang="en-GB" sz="2400" i="1" dirty="0" smtClean="0"/>
              <a:t>$ docker </a:t>
            </a:r>
            <a:r>
              <a:rPr lang="en-GB" sz="2400" i="1" dirty="0"/>
              <a:t>kill</a:t>
            </a:r>
          </a:p>
          <a:p>
            <a:pPr marL="0" indent="0">
              <a:buNone/>
            </a:pPr>
            <a:endParaRPr lang="en-GB" sz="2400" i="1" dirty="0" smtClean="0"/>
          </a:p>
          <a:p>
            <a:pPr marL="0" indent="0">
              <a:buNone/>
            </a:pPr>
            <a:r>
              <a:rPr lang="en-GB" sz="2400" i="1" dirty="0" smtClean="0"/>
              <a:t>$ docker </a:t>
            </a:r>
            <a:r>
              <a:rPr lang="en-GB" sz="2400" i="1" dirty="0" err="1"/>
              <a:t>rm</a:t>
            </a:r>
            <a:endParaRPr lang="en-GB" sz="2400" i="1" dirty="0"/>
          </a:p>
          <a:p>
            <a:pPr marL="0" indent="0">
              <a:buNone/>
            </a:pPr>
            <a:endParaRPr lang="en-GB" sz="2400" i="1" dirty="0" smtClean="0"/>
          </a:p>
          <a:p>
            <a:pPr marL="0" indent="0">
              <a:buNone/>
            </a:pPr>
            <a:r>
              <a:rPr lang="en-GB" sz="2400" i="1" dirty="0" smtClean="0"/>
              <a:t>$ docker </a:t>
            </a:r>
            <a:r>
              <a:rPr lang="en-GB" sz="2400" i="1" dirty="0" err="1" smtClean="0"/>
              <a:t>rmi</a:t>
            </a:r>
            <a:endParaRPr lang="en-GB" sz="2400" i="1" dirty="0"/>
          </a:p>
        </p:txBody>
      </p:sp>
      <p:pic>
        <p:nvPicPr>
          <p:cNvPr id="4" name="Picture 3" descr="ud-blu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7306" y="0"/>
            <a:ext cx="1086694" cy="679184"/>
          </a:xfrm>
          <a:prstGeom prst="rect">
            <a:avLst/>
          </a:prstGeom>
        </p:spPr>
      </p:pic>
    </p:spTree>
    <p:extLst>
      <p:ext uri="{BB962C8B-B14F-4D97-AF65-F5344CB8AC3E}">
        <p14:creationId xmlns:p14="http://schemas.microsoft.com/office/powerpoint/2010/main" val="539054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Dockerfile</a:t>
            </a:r>
            <a:endParaRPr lang="en-GB" dirty="0"/>
          </a:p>
        </p:txBody>
      </p:sp>
      <p:sp>
        <p:nvSpPr>
          <p:cNvPr id="3" name="Content Placeholder 2"/>
          <p:cNvSpPr>
            <a:spLocks noGrp="1"/>
          </p:cNvSpPr>
          <p:nvPr>
            <p:ph idx="1"/>
          </p:nvPr>
        </p:nvSpPr>
        <p:spPr>
          <a:xfrm>
            <a:off x="457200" y="1600200"/>
            <a:ext cx="8229600" cy="4897824"/>
          </a:xfrm>
        </p:spPr>
        <p:txBody>
          <a:bodyPr>
            <a:noAutofit/>
          </a:bodyPr>
          <a:lstStyle/>
          <a:p>
            <a:pPr marL="0" indent="0">
              <a:buNone/>
            </a:pPr>
            <a:r>
              <a:rPr lang="en-GB" sz="2200" dirty="0"/>
              <a:t>	FROM ubuntu</a:t>
            </a:r>
          </a:p>
          <a:p>
            <a:pPr marL="0" indent="0">
              <a:buNone/>
            </a:pPr>
            <a:r>
              <a:rPr lang="en-GB" sz="2200" dirty="0"/>
              <a:t>	MAINTAINER </a:t>
            </a:r>
            <a:r>
              <a:rPr lang="en-GB" sz="2200" dirty="0" err="1"/>
              <a:t>UglyDuckling</a:t>
            </a:r>
            <a:r>
              <a:rPr lang="en-GB" sz="2200" dirty="0"/>
              <a:t> "</a:t>
            </a:r>
            <a:r>
              <a:rPr lang="en-GB" sz="2200" dirty="0" err="1"/>
              <a:t>info@uglyduckling.nl</a:t>
            </a:r>
            <a:r>
              <a:rPr lang="en-GB" sz="2200" dirty="0"/>
              <a:t>"</a:t>
            </a:r>
          </a:p>
          <a:p>
            <a:pPr marL="0" indent="0">
              <a:buNone/>
            </a:pPr>
            <a:endParaRPr lang="en-GB" sz="2200" dirty="0"/>
          </a:p>
          <a:p>
            <a:pPr marL="0" indent="0">
              <a:buNone/>
            </a:pPr>
            <a:r>
              <a:rPr lang="en-GB" sz="2200" dirty="0"/>
              <a:t>	RUN echo deb http://</a:t>
            </a:r>
            <a:r>
              <a:rPr lang="en-GB" sz="2200" dirty="0" err="1"/>
              <a:t>archive.ubuntu.com</a:t>
            </a:r>
            <a:r>
              <a:rPr lang="en-GB" sz="2200" dirty="0"/>
              <a:t>/ubuntu precise universe </a:t>
            </a:r>
            <a:r>
              <a:rPr lang="en-GB" sz="2200" dirty="0" smtClean="0"/>
              <a:t>										&gt;</a:t>
            </a:r>
            <a:r>
              <a:rPr lang="en-GB" sz="2200" dirty="0"/>
              <a:t>&gt; /</a:t>
            </a:r>
            <a:r>
              <a:rPr lang="en-GB" sz="2200" dirty="0" err="1"/>
              <a:t>etc</a:t>
            </a:r>
            <a:r>
              <a:rPr lang="en-GB" sz="2200" dirty="0"/>
              <a:t>/apt/</a:t>
            </a:r>
            <a:r>
              <a:rPr lang="en-GB" sz="2200" dirty="0" err="1"/>
              <a:t>sources.list</a:t>
            </a:r>
            <a:endParaRPr lang="en-GB" sz="2200" dirty="0"/>
          </a:p>
          <a:p>
            <a:pPr marL="0" indent="0">
              <a:buNone/>
            </a:pPr>
            <a:r>
              <a:rPr lang="en-GB" sz="2200" dirty="0"/>
              <a:t>	RUN apt-get update</a:t>
            </a:r>
          </a:p>
          <a:p>
            <a:pPr marL="0" indent="0">
              <a:buNone/>
            </a:pPr>
            <a:r>
              <a:rPr lang="en-GB" sz="2200" dirty="0"/>
              <a:t>	RUN apt-get install -q -y vim</a:t>
            </a:r>
          </a:p>
          <a:p>
            <a:pPr marL="0" indent="0">
              <a:buNone/>
            </a:pPr>
            <a:r>
              <a:rPr lang="en-GB" sz="2200" dirty="0"/>
              <a:t>	ENV ENV_VAR </a:t>
            </a:r>
            <a:r>
              <a:rPr lang="en-GB" sz="2200" dirty="0" err="1"/>
              <a:t>some_stuff</a:t>
            </a:r>
            <a:endParaRPr lang="en-GB" sz="2200" dirty="0"/>
          </a:p>
          <a:p>
            <a:pPr marL="0" indent="0">
              <a:buNone/>
            </a:pPr>
            <a:r>
              <a:rPr lang="en-GB" sz="2200" dirty="0"/>
              <a:t>	ADD </a:t>
            </a:r>
            <a:r>
              <a:rPr lang="en-GB" sz="2200" dirty="0" err="1"/>
              <a:t>file.txt</a:t>
            </a:r>
            <a:r>
              <a:rPr lang="en-GB" sz="2200" dirty="0"/>
              <a:t> /</a:t>
            </a:r>
            <a:r>
              <a:rPr lang="en-GB" sz="2200" dirty="0" err="1"/>
              <a:t>file.txt</a:t>
            </a:r>
            <a:endParaRPr lang="en-GB" sz="2200" dirty="0"/>
          </a:p>
          <a:p>
            <a:pPr marL="0" indent="0">
              <a:buNone/>
            </a:pPr>
            <a:endParaRPr lang="en-GB" sz="2200" dirty="0"/>
          </a:p>
          <a:p>
            <a:pPr marL="0" indent="0">
              <a:buNone/>
            </a:pPr>
            <a:r>
              <a:rPr lang="en-GB" sz="2200" dirty="0"/>
              <a:t>	EXPOSE 8080</a:t>
            </a:r>
          </a:p>
          <a:p>
            <a:pPr marL="0" indent="0">
              <a:buNone/>
            </a:pPr>
            <a:r>
              <a:rPr lang="en-GB" sz="2200" dirty="0"/>
              <a:t>	CMD ["bash", "-c", "</a:t>
            </a:r>
            <a:r>
              <a:rPr lang="en-GB" sz="2200" dirty="0" err="1"/>
              <a:t>ls</a:t>
            </a:r>
            <a:r>
              <a:rPr lang="en-GB" sz="2200" dirty="0"/>
              <a:t>", "/"]</a:t>
            </a:r>
          </a:p>
        </p:txBody>
      </p:sp>
      <p:pic>
        <p:nvPicPr>
          <p:cNvPr id="4" name="Picture 3" descr="ud-blu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7306" y="0"/>
            <a:ext cx="1086694" cy="679184"/>
          </a:xfrm>
          <a:prstGeom prst="rect">
            <a:avLst/>
          </a:prstGeom>
        </p:spPr>
      </p:pic>
    </p:spTree>
    <p:extLst>
      <p:ext uri="{BB962C8B-B14F-4D97-AF65-F5344CB8AC3E}">
        <p14:creationId xmlns:p14="http://schemas.microsoft.com/office/powerpoint/2010/main" val="26167476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Docker build/tag</a:t>
            </a:r>
            <a:endParaRPr lang="en-GB" dirty="0"/>
          </a:p>
        </p:txBody>
      </p:sp>
      <p:sp>
        <p:nvSpPr>
          <p:cNvPr id="3" name="Content Placeholder 2"/>
          <p:cNvSpPr>
            <a:spLocks noGrp="1"/>
          </p:cNvSpPr>
          <p:nvPr>
            <p:ph idx="1"/>
          </p:nvPr>
        </p:nvSpPr>
        <p:spPr/>
        <p:txBody>
          <a:bodyPr>
            <a:normAutofit/>
          </a:bodyPr>
          <a:lstStyle/>
          <a:p>
            <a:pPr marL="0" indent="0">
              <a:buNone/>
            </a:pPr>
            <a:endParaRPr lang="en-GB" sz="2400" i="1" dirty="0" smtClean="0"/>
          </a:p>
          <a:p>
            <a:pPr marL="0" indent="0">
              <a:buNone/>
            </a:pPr>
            <a:r>
              <a:rPr lang="en-GB" sz="2400" i="1" dirty="0" smtClean="0"/>
              <a:t>$ docker </a:t>
            </a:r>
            <a:r>
              <a:rPr lang="en-GB" sz="2400" i="1" dirty="0"/>
              <a:t>build -t </a:t>
            </a:r>
            <a:r>
              <a:rPr lang="en-GB" sz="2400" i="1" dirty="0" err="1"/>
              <a:t>you_name</a:t>
            </a:r>
            <a:r>
              <a:rPr lang="en-GB" sz="2400" i="1" dirty="0"/>
              <a:t>/sample .</a:t>
            </a:r>
          </a:p>
          <a:p>
            <a:pPr marL="0" indent="0">
              <a:buNone/>
            </a:pPr>
            <a:endParaRPr lang="en-GB" sz="2400" i="1" dirty="0"/>
          </a:p>
          <a:p>
            <a:pPr marL="0" indent="0">
              <a:buNone/>
            </a:pPr>
            <a:r>
              <a:rPr lang="en-GB" sz="2400" i="1" dirty="0" smtClean="0"/>
              <a:t>$ docker </a:t>
            </a:r>
            <a:r>
              <a:rPr lang="en-GB" sz="2400" i="1" dirty="0"/>
              <a:t>run </a:t>
            </a:r>
            <a:r>
              <a:rPr lang="en-GB" sz="2400" i="1" dirty="0" err="1"/>
              <a:t>you_name</a:t>
            </a:r>
            <a:r>
              <a:rPr lang="en-GB" sz="2400" i="1" dirty="0"/>
              <a:t>/sample</a:t>
            </a:r>
          </a:p>
          <a:p>
            <a:pPr marL="0" indent="0">
              <a:buNone/>
            </a:pPr>
            <a:endParaRPr lang="en-GB" sz="2400" i="1" dirty="0" smtClean="0"/>
          </a:p>
          <a:p>
            <a:pPr marL="0" indent="0">
              <a:buNone/>
            </a:pPr>
            <a:r>
              <a:rPr lang="en-GB" sz="2400" i="1" dirty="0" smtClean="0"/>
              <a:t>$ docker </a:t>
            </a:r>
            <a:r>
              <a:rPr lang="en-GB" sz="2400" i="1" dirty="0"/>
              <a:t>run -</a:t>
            </a:r>
            <a:r>
              <a:rPr lang="en-GB" sz="2400" i="1" dirty="0" err="1"/>
              <a:t>i</a:t>
            </a:r>
            <a:r>
              <a:rPr lang="en-GB" sz="2400" i="1" dirty="0"/>
              <a:t> -t </a:t>
            </a:r>
            <a:r>
              <a:rPr lang="en-GB" sz="2400" i="1" dirty="0" err="1"/>
              <a:t>you_name</a:t>
            </a:r>
            <a:r>
              <a:rPr lang="en-GB" sz="2400" i="1" dirty="0"/>
              <a:t>/sample bash</a:t>
            </a:r>
          </a:p>
          <a:p>
            <a:pPr marL="0" indent="0">
              <a:buNone/>
            </a:pPr>
            <a:r>
              <a:rPr lang="en-GB" sz="2400" i="1" dirty="0"/>
              <a:t>	</a:t>
            </a:r>
            <a:r>
              <a:rPr lang="en-GB" sz="2400" i="1" dirty="0" err="1"/>
              <a:t>ls</a:t>
            </a:r>
            <a:r>
              <a:rPr lang="en-GB" sz="2400" i="1" dirty="0"/>
              <a:t> /</a:t>
            </a:r>
            <a:r>
              <a:rPr lang="en-GB" sz="2400" i="1" dirty="0" err="1"/>
              <a:t>file.txt</a:t>
            </a:r>
            <a:endParaRPr lang="en-GB" sz="2400" i="1" dirty="0"/>
          </a:p>
          <a:p>
            <a:pPr marL="0" indent="0">
              <a:buNone/>
            </a:pPr>
            <a:r>
              <a:rPr lang="en-GB" sz="2400" i="1" dirty="0"/>
              <a:t>	exit</a:t>
            </a:r>
          </a:p>
        </p:txBody>
      </p:sp>
      <p:pic>
        <p:nvPicPr>
          <p:cNvPr id="4" name="Picture 3" descr="ud-blu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7306" y="0"/>
            <a:ext cx="1086694" cy="679184"/>
          </a:xfrm>
          <a:prstGeom prst="rect">
            <a:avLst/>
          </a:prstGeom>
        </p:spPr>
      </p:pic>
    </p:spTree>
    <p:extLst>
      <p:ext uri="{BB962C8B-B14F-4D97-AF65-F5344CB8AC3E}">
        <p14:creationId xmlns:p14="http://schemas.microsoft.com/office/powerpoint/2010/main" val="13414114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Docker commit/pull/push (skipping)</a:t>
            </a:r>
            <a:endParaRPr lang="en-GB" dirty="0"/>
          </a:p>
        </p:txBody>
      </p:sp>
      <p:sp>
        <p:nvSpPr>
          <p:cNvPr id="3" name="Content Placeholder 2"/>
          <p:cNvSpPr>
            <a:spLocks noGrp="1"/>
          </p:cNvSpPr>
          <p:nvPr>
            <p:ph idx="1"/>
          </p:nvPr>
        </p:nvSpPr>
        <p:spPr/>
        <p:txBody>
          <a:bodyPr/>
          <a:lstStyle/>
          <a:p>
            <a:endParaRPr lang="en-GB" dirty="0" smtClean="0">
              <a:hlinkClick r:id="rId2"/>
            </a:endParaRPr>
          </a:p>
          <a:p>
            <a:endParaRPr lang="en-GB" dirty="0">
              <a:hlinkClick r:id="rId2"/>
            </a:endParaRPr>
          </a:p>
          <a:p>
            <a:r>
              <a:rPr lang="en-GB" dirty="0" smtClean="0">
                <a:hlinkClick r:id="rId2"/>
              </a:rPr>
              <a:t>https</a:t>
            </a:r>
            <a:r>
              <a:rPr lang="en-GB" dirty="0">
                <a:hlinkClick r:id="rId2"/>
              </a:rPr>
              <a:t>://registry.hub.docker.com</a:t>
            </a:r>
            <a:r>
              <a:rPr lang="en-GB" dirty="0" smtClean="0">
                <a:hlinkClick r:id="rId2"/>
              </a:rPr>
              <a:t>/</a:t>
            </a:r>
            <a:endParaRPr lang="en-GB" dirty="0" smtClean="0"/>
          </a:p>
          <a:p>
            <a:endParaRPr lang="en-GB" dirty="0"/>
          </a:p>
        </p:txBody>
      </p:sp>
      <p:pic>
        <p:nvPicPr>
          <p:cNvPr id="4" name="Picture 3" descr="ud-blu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7306" y="0"/>
            <a:ext cx="1086694" cy="679184"/>
          </a:xfrm>
          <a:prstGeom prst="rect">
            <a:avLst/>
          </a:prstGeom>
        </p:spPr>
      </p:pic>
    </p:spTree>
    <p:extLst>
      <p:ext uri="{BB962C8B-B14F-4D97-AF65-F5344CB8AC3E}">
        <p14:creationId xmlns:p14="http://schemas.microsoft.com/office/powerpoint/2010/main" val="6238762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Serf</a:t>
            </a:r>
            <a:endParaRPr lang="en-GB" dirty="0"/>
          </a:p>
        </p:txBody>
      </p:sp>
      <p:sp>
        <p:nvSpPr>
          <p:cNvPr id="3" name="Content Placeholder 2"/>
          <p:cNvSpPr>
            <a:spLocks noGrp="1"/>
          </p:cNvSpPr>
          <p:nvPr>
            <p:ph idx="1"/>
          </p:nvPr>
        </p:nvSpPr>
        <p:spPr/>
        <p:txBody>
          <a:bodyPr/>
          <a:lstStyle/>
          <a:p>
            <a:r>
              <a:rPr lang="en-GB" dirty="0" smtClean="0"/>
              <a:t>Gossip-based membership</a:t>
            </a:r>
          </a:p>
          <a:p>
            <a:r>
              <a:rPr lang="en-GB" dirty="0" smtClean="0"/>
              <a:t>Failure detection</a:t>
            </a:r>
          </a:p>
          <a:p>
            <a:r>
              <a:rPr lang="en-GB" dirty="0" smtClean="0"/>
              <a:t>Custom events</a:t>
            </a:r>
            <a:endParaRPr lang="en-GB" dirty="0"/>
          </a:p>
        </p:txBody>
      </p:sp>
      <p:pic>
        <p:nvPicPr>
          <p:cNvPr id="4" name="Picture 3" descr="ud-blu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7306" y="0"/>
            <a:ext cx="1086694" cy="679184"/>
          </a:xfrm>
          <a:prstGeom prst="rect">
            <a:avLst/>
          </a:prstGeom>
        </p:spPr>
      </p:pic>
      <p:pic>
        <p:nvPicPr>
          <p:cNvPr id="6" name="Picture 5" descr="Screen Shot 2014-06-14 at 20.11.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4691" y="2983183"/>
            <a:ext cx="3001742" cy="2657889"/>
          </a:xfrm>
          <a:prstGeom prst="rect">
            <a:avLst/>
          </a:prstGeom>
        </p:spPr>
      </p:pic>
    </p:spTree>
    <p:extLst>
      <p:ext uri="{BB962C8B-B14F-4D97-AF65-F5344CB8AC3E}">
        <p14:creationId xmlns:p14="http://schemas.microsoft.com/office/powerpoint/2010/main" val="34244249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Wordpress</a:t>
            </a:r>
            <a:r>
              <a:rPr lang="en-GB" dirty="0" smtClean="0"/>
              <a:t>/MySQL Exercise</a:t>
            </a:r>
            <a:endParaRPr lang="en-GB" dirty="0"/>
          </a:p>
        </p:txBody>
      </p:sp>
      <p:pic>
        <p:nvPicPr>
          <p:cNvPr id="4" name="Picture 3" descr="ud-blu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7306" y="0"/>
            <a:ext cx="1086694" cy="679184"/>
          </a:xfrm>
          <a:prstGeom prst="rect">
            <a:avLst/>
          </a:prstGeom>
        </p:spPr>
      </p:pic>
      <p:pic>
        <p:nvPicPr>
          <p:cNvPr id="6" name="Picture 5"/>
          <p:cNvPicPr>
            <a:picLocks noChangeAspect="1"/>
          </p:cNvPicPr>
          <p:nvPr/>
        </p:nvPicPr>
        <p:blipFill>
          <a:blip r:embed="rId3"/>
          <a:stretch>
            <a:fillRect/>
          </a:stretch>
        </p:blipFill>
        <p:spPr>
          <a:xfrm>
            <a:off x="5446526" y="1289067"/>
            <a:ext cx="2070100" cy="1219200"/>
          </a:xfrm>
          <a:prstGeom prst="rect">
            <a:avLst/>
          </a:prstGeom>
        </p:spPr>
      </p:pic>
      <p:pic>
        <p:nvPicPr>
          <p:cNvPr id="7" name="Picture 6"/>
          <p:cNvPicPr>
            <a:picLocks noChangeAspect="1"/>
          </p:cNvPicPr>
          <p:nvPr/>
        </p:nvPicPr>
        <p:blipFill>
          <a:blip r:embed="rId4"/>
          <a:stretch>
            <a:fillRect/>
          </a:stretch>
        </p:blipFill>
        <p:spPr>
          <a:xfrm>
            <a:off x="1771145" y="1657367"/>
            <a:ext cx="2425700" cy="850900"/>
          </a:xfrm>
          <a:prstGeom prst="rect">
            <a:avLst/>
          </a:prstGeom>
        </p:spPr>
      </p:pic>
      <p:pic>
        <p:nvPicPr>
          <p:cNvPr id="10" name="Picture 9"/>
          <p:cNvPicPr>
            <a:picLocks noChangeAspect="1"/>
          </p:cNvPicPr>
          <p:nvPr/>
        </p:nvPicPr>
        <p:blipFill>
          <a:blip r:embed="rId5"/>
          <a:stretch>
            <a:fillRect/>
          </a:stretch>
        </p:blipFill>
        <p:spPr>
          <a:xfrm>
            <a:off x="2714198" y="2508267"/>
            <a:ext cx="539594" cy="641887"/>
          </a:xfrm>
          <a:prstGeom prst="rect">
            <a:avLst/>
          </a:prstGeom>
        </p:spPr>
      </p:pic>
      <p:pic>
        <p:nvPicPr>
          <p:cNvPr id="11" name="Picture 10"/>
          <p:cNvPicPr>
            <a:picLocks noChangeAspect="1"/>
          </p:cNvPicPr>
          <p:nvPr/>
        </p:nvPicPr>
        <p:blipFill>
          <a:blip r:embed="rId5"/>
          <a:stretch>
            <a:fillRect/>
          </a:stretch>
        </p:blipFill>
        <p:spPr>
          <a:xfrm>
            <a:off x="6211779" y="2508267"/>
            <a:ext cx="539594" cy="641887"/>
          </a:xfrm>
          <a:prstGeom prst="rect">
            <a:avLst/>
          </a:prstGeom>
        </p:spPr>
      </p:pic>
      <p:pic>
        <p:nvPicPr>
          <p:cNvPr id="12" name="Picture 11"/>
          <p:cNvPicPr>
            <a:picLocks noChangeAspect="1"/>
          </p:cNvPicPr>
          <p:nvPr/>
        </p:nvPicPr>
        <p:blipFill>
          <a:blip r:embed="rId5"/>
          <a:stretch>
            <a:fillRect/>
          </a:stretch>
        </p:blipFill>
        <p:spPr>
          <a:xfrm>
            <a:off x="4486273" y="4080976"/>
            <a:ext cx="539594" cy="641887"/>
          </a:xfrm>
          <a:prstGeom prst="rect">
            <a:avLst/>
          </a:prstGeom>
        </p:spPr>
      </p:pic>
      <p:pic>
        <p:nvPicPr>
          <p:cNvPr id="13" name="Picture 12"/>
          <p:cNvPicPr>
            <a:picLocks noChangeAspect="1"/>
          </p:cNvPicPr>
          <p:nvPr/>
        </p:nvPicPr>
        <p:blipFill>
          <a:blip r:embed="rId5"/>
          <a:stretch>
            <a:fillRect/>
          </a:stretch>
        </p:blipFill>
        <p:spPr>
          <a:xfrm>
            <a:off x="4486273" y="5532652"/>
            <a:ext cx="539594" cy="641887"/>
          </a:xfrm>
          <a:prstGeom prst="rect">
            <a:avLst/>
          </a:prstGeom>
        </p:spPr>
      </p:pic>
      <p:sp>
        <p:nvSpPr>
          <p:cNvPr id="14" name="Oval 13"/>
          <p:cNvSpPr/>
          <p:nvPr/>
        </p:nvSpPr>
        <p:spPr>
          <a:xfrm>
            <a:off x="1565564" y="1417638"/>
            <a:ext cx="2920709" cy="1732516"/>
          </a:xfrm>
          <a:prstGeom prst="ellipse">
            <a:avLst/>
          </a:prstGeom>
          <a:gradFill flip="none" rotWithShape="1">
            <a:gsLst>
              <a:gs pos="0">
                <a:schemeClr val="accent1">
                  <a:tint val="100000"/>
                  <a:shade val="100000"/>
                  <a:satMod val="130000"/>
                  <a:alpha val="8000"/>
                </a:schemeClr>
              </a:gs>
              <a:gs pos="100000">
                <a:schemeClr val="accent1">
                  <a:tint val="50000"/>
                  <a:shade val="100000"/>
                  <a:satMod val="350000"/>
                  <a:alpha val="8000"/>
                </a:schemeClr>
              </a:gs>
            </a:gsLst>
            <a:lin ang="16200000" scaled="0"/>
            <a:tileRect/>
          </a:gradFill>
          <a:ln/>
        </p:spPr>
        <p:style>
          <a:lnRef idx="1">
            <a:schemeClr val="accent1"/>
          </a:lnRef>
          <a:fillRef idx="3">
            <a:schemeClr val="accent1"/>
          </a:fillRef>
          <a:effectRef idx="2">
            <a:schemeClr val="accent1"/>
          </a:effectRef>
          <a:fontRef idx="minor">
            <a:schemeClr val="lt1"/>
          </a:fontRef>
        </p:style>
        <p:txBody>
          <a:bodyPr/>
          <a:lstStyle/>
          <a:p>
            <a:endParaRPr lang="en-GB" dirty="0"/>
          </a:p>
        </p:txBody>
      </p:sp>
      <p:sp>
        <p:nvSpPr>
          <p:cNvPr id="17" name="Oval 16"/>
          <p:cNvSpPr/>
          <p:nvPr/>
        </p:nvSpPr>
        <p:spPr>
          <a:xfrm>
            <a:off x="5136597" y="1417638"/>
            <a:ext cx="2920709" cy="1732516"/>
          </a:xfrm>
          <a:prstGeom prst="ellipse">
            <a:avLst/>
          </a:prstGeom>
          <a:gradFill flip="none" rotWithShape="1">
            <a:gsLst>
              <a:gs pos="0">
                <a:schemeClr val="accent1">
                  <a:tint val="100000"/>
                  <a:shade val="100000"/>
                  <a:satMod val="130000"/>
                  <a:alpha val="8000"/>
                </a:schemeClr>
              </a:gs>
              <a:gs pos="100000">
                <a:schemeClr val="accent1">
                  <a:tint val="50000"/>
                  <a:shade val="100000"/>
                  <a:satMod val="350000"/>
                  <a:alpha val="8000"/>
                </a:schemeClr>
              </a:gs>
            </a:gsLst>
            <a:lin ang="16200000" scaled="0"/>
            <a:tileRect/>
          </a:gradFill>
          <a:ln/>
        </p:spPr>
        <p:style>
          <a:lnRef idx="1">
            <a:schemeClr val="accent1"/>
          </a:lnRef>
          <a:fillRef idx="3">
            <a:schemeClr val="accent1"/>
          </a:fillRef>
          <a:effectRef idx="2">
            <a:schemeClr val="accent1"/>
          </a:effectRef>
          <a:fontRef idx="minor">
            <a:schemeClr val="lt1"/>
          </a:fontRef>
        </p:style>
        <p:txBody>
          <a:bodyPr/>
          <a:lstStyle/>
          <a:p>
            <a:endParaRPr lang="en-GB" dirty="0"/>
          </a:p>
        </p:txBody>
      </p:sp>
      <p:sp>
        <p:nvSpPr>
          <p:cNvPr id="18" name="Oval 17"/>
          <p:cNvSpPr/>
          <p:nvPr/>
        </p:nvSpPr>
        <p:spPr>
          <a:xfrm>
            <a:off x="3691563" y="3803655"/>
            <a:ext cx="2121528" cy="1196530"/>
          </a:xfrm>
          <a:prstGeom prst="ellipse">
            <a:avLst/>
          </a:prstGeom>
          <a:gradFill flip="none" rotWithShape="1">
            <a:gsLst>
              <a:gs pos="0">
                <a:schemeClr val="accent1">
                  <a:tint val="100000"/>
                  <a:shade val="100000"/>
                  <a:satMod val="130000"/>
                  <a:alpha val="8000"/>
                </a:schemeClr>
              </a:gs>
              <a:gs pos="100000">
                <a:schemeClr val="accent1">
                  <a:tint val="50000"/>
                  <a:shade val="100000"/>
                  <a:satMod val="350000"/>
                  <a:alpha val="8000"/>
                </a:schemeClr>
              </a:gs>
            </a:gsLst>
            <a:lin ang="16200000" scaled="0"/>
            <a:tileRect/>
          </a:gradFill>
          <a:ln/>
        </p:spPr>
        <p:style>
          <a:lnRef idx="1">
            <a:schemeClr val="accent1"/>
          </a:lnRef>
          <a:fillRef idx="3">
            <a:schemeClr val="accent1"/>
          </a:fillRef>
          <a:effectRef idx="2">
            <a:schemeClr val="accent1"/>
          </a:effectRef>
          <a:fontRef idx="minor">
            <a:schemeClr val="lt1"/>
          </a:fontRef>
        </p:style>
        <p:txBody>
          <a:bodyPr/>
          <a:lstStyle/>
          <a:p>
            <a:endParaRPr lang="en-GB" dirty="0"/>
          </a:p>
        </p:txBody>
      </p:sp>
      <p:sp>
        <p:nvSpPr>
          <p:cNvPr id="19" name="Rectangle 18"/>
          <p:cNvSpPr/>
          <p:nvPr/>
        </p:nvSpPr>
        <p:spPr>
          <a:xfrm>
            <a:off x="1565564" y="5458812"/>
            <a:ext cx="6491742" cy="822960"/>
          </a:xfrm>
          <a:prstGeom prst="rect">
            <a:avLst/>
          </a:prstGeom>
          <a:gradFill flip="none" rotWithShape="1">
            <a:gsLst>
              <a:gs pos="0">
                <a:schemeClr val="accent1">
                  <a:tint val="100000"/>
                  <a:shade val="100000"/>
                  <a:satMod val="130000"/>
                  <a:alpha val="11000"/>
                </a:schemeClr>
              </a:gs>
              <a:gs pos="100000">
                <a:schemeClr val="accent1">
                  <a:tint val="50000"/>
                  <a:shade val="100000"/>
                  <a:satMod val="350000"/>
                  <a:alpha val="11000"/>
                </a:schemeClr>
              </a:gs>
            </a:gsLst>
            <a:lin ang="16200000" scaled="0"/>
            <a:tileRect/>
          </a:gradFill>
          <a:ln/>
        </p:spPr>
        <p:style>
          <a:lnRef idx="1">
            <a:schemeClr val="accent1"/>
          </a:lnRef>
          <a:fillRef idx="3">
            <a:schemeClr val="accent1"/>
          </a:fillRef>
          <a:effectRef idx="2">
            <a:schemeClr val="accent1"/>
          </a:effectRef>
          <a:fontRef idx="minor">
            <a:schemeClr val="lt1"/>
          </a:fontRef>
        </p:style>
        <p:txBody>
          <a:bodyPr/>
          <a:lstStyle/>
          <a:p>
            <a:endParaRPr lang="en-GB" dirty="0"/>
          </a:p>
        </p:txBody>
      </p:sp>
      <p:sp>
        <p:nvSpPr>
          <p:cNvPr id="21" name="TextBox 20"/>
          <p:cNvSpPr txBox="1"/>
          <p:nvPr/>
        </p:nvSpPr>
        <p:spPr>
          <a:xfrm>
            <a:off x="1771145" y="5547419"/>
            <a:ext cx="1299430" cy="646331"/>
          </a:xfrm>
          <a:prstGeom prst="rect">
            <a:avLst/>
          </a:prstGeom>
          <a:noFill/>
        </p:spPr>
        <p:txBody>
          <a:bodyPr wrap="square" rtlCol="0">
            <a:spAutoFit/>
          </a:bodyPr>
          <a:lstStyle/>
          <a:p>
            <a:r>
              <a:rPr lang="en-GB" sz="3600" dirty="0" smtClean="0">
                <a:solidFill>
                  <a:srgbClr val="FF0000"/>
                </a:solidFill>
              </a:rPr>
              <a:t>HOST</a:t>
            </a:r>
            <a:endParaRPr lang="en-GB" sz="3600" dirty="0">
              <a:solidFill>
                <a:srgbClr val="FF0000"/>
              </a:solidFill>
            </a:endParaRPr>
          </a:p>
        </p:txBody>
      </p:sp>
      <p:sp>
        <p:nvSpPr>
          <p:cNvPr id="22" name="TextBox 21"/>
          <p:cNvSpPr txBox="1"/>
          <p:nvPr/>
        </p:nvSpPr>
        <p:spPr>
          <a:xfrm>
            <a:off x="209855" y="4353854"/>
            <a:ext cx="1561290" cy="830997"/>
          </a:xfrm>
          <a:prstGeom prst="rect">
            <a:avLst/>
          </a:prstGeom>
          <a:noFill/>
        </p:spPr>
        <p:txBody>
          <a:bodyPr wrap="square" rtlCol="0">
            <a:spAutoFit/>
          </a:bodyPr>
          <a:lstStyle/>
          <a:p>
            <a:pPr algn="ctr"/>
            <a:r>
              <a:rPr lang="en-GB" sz="2400" dirty="0" smtClean="0">
                <a:solidFill>
                  <a:schemeClr val="accent1"/>
                </a:solidFill>
              </a:rPr>
              <a:t>DOCKER</a:t>
            </a:r>
          </a:p>
          <a:p>
            <a:pPr algn="ctr"/>
            <a:r>
              <a:rPr lang="en-GB" sz="2400" dirty="0" smtClean="0">
                <a:solidFill>
                  <a:schemeClr val="accent1"/>
                </a:solidFill>
              </a:rPr>
              <a:t>Containers</a:t>
            </a:r>
            <a:endParaRPr lang="en-GB" sz="2400" dirty="0">
              <a:solidFill>
                <a:schemeClr val="accent1"/>
              </a:solidFill>
            </a:endParaRPr>
          </a:p>
        </p:txBody>
      </p:sp>
      <p:cxnSp>
        <p:nvCxnSpPr>
          <p:cNvPr id="26" name="Straight Arrow Connector 25"/>
          <p:cNvCxnSpPr>
            <a:stCxn id="22" idx="3"/>
            <a:endCxn id="17" idx="2"/>
          </p:cNvCxnSpPr>
          <p:nvPr/>
        </p:nvCxnSpPr>
        <p:spPr>
          <a:xfrm flipV="1">
            <a:off x="1771145" y="2283896"/>
            <a:ext cx="3365452" cy="2485457"/>
          </a:xfrm>
          <a:prstGeom prst="straightConnector1">
            <a:avLst/>
          </a:prstGeom>
          <a:ln>
            <a:solidFill>
              <a:schemeClr val="accent1"/>
            </a:solidFill>
            <a:prstDash val="dash"/>
            <a:tailEnd type="arrow"/>
          </a:ln>
        </p:spPr>
        <p:style>
          <a:lnRef idx="1">
            <a:schemeClr val="accent5"/>
          </a:lnRef>
          <a:fillRef idx="0">
            <a:schemeClr val="accent5"/>
          </a:fillRef>
          <a:effectRef idx="0">
            <a:schemeClr val="accent5"/>
          </a:effectRef>
          <a:fontRef idx="minor">
            <a:schemeClr val="tx1"/>
          </a:fontRef>
        </p:style>
      </p:cxnSp>
      <p:cxnSp>
        <p:nvCxnSpPr>
          <p:cNvPr id="28" name="Straight Arrow Connector 27"/>
          <p:cNvCxnSpPr>
            <a:stCxn id="22" idx="3"/>
            <a:endCxn id="10" idx="2"/>
          </p:cNvCxnSpPr>
          <p:nvPr/>
        </p:nvCxnSpPr>
        <p:spPr>
          <a:xfrm flipV="1">
            <a:off x="1771145" y="3150154"/>
            <a:ext cx="1212850" cy="1619199"/>
          </a:xfrm>
          <a:prstGeom prst="straightConnector1">
            <a:avLst/>
          </a:prstGeom>
          <a:ln>
            <a:solidFill>
              <a:schemeClr val="accent1"/>
            </a:solidFill>
            <a:prstDash val="dash"/>
            <a:tailEnd type="arrow"/>
          </a:ln>
        </p:spPr>
        <p:style>
          <a:lnRef idx="1">
            <a:schemeClr val="accent5"/>
          </a:lnRef>
          <a:fillRef idx="0">
            <a:schemeClr val="accent5"/>
          </a:fillRef>
          <a:effectRef idx="0">
            <a:schemeClr val="accent5"/>
          </a:effectRef>
          <a:fontRef idx="minor">
            <a:schemeClr val="tx1"/>
          </a:fontRef>
        </p:style>
      </p:cxnSp>
      <p:cxnSp>
        <p:nvCxnSpPr>
          <p:cNvPr id="30" name="Straight Arrow Connector 29"/>
          <p:cNvCxnSpPr>
            <a:stCxn id="22" idx="3"/>
            <a:endCxn id="18" idx="2"/>
          </p:cNvCxnSpPr>
          <p:nvPr/>
        </p:nvCxnSpPr>
        <p:spPr>
          <a:xfrm flipV="1">
            <a:off x="1771145" y="4401920"/>
            <a:ext cx="1920418" cy="367433"/>
          </a:xfrm>
          <a:prstGeom prst="straightConnector1">
            <a:avLst/>
          </a:prstGeom>
          <a:ln>
            <a:solidFill>
              <a:schemeClr val="accent1"/>
            </a:solidFill>
            <a:prstDash val="dash"/>
            <a:tailEnd type="arrow"/>
          </a:ln>
        </p:spPr>
        <p:style>
          <a:lnRef idx="1">
            <a:schemeClr val="accent5"/>
          </a:lnRef>
          <a:fillRef idx="0">
            <a:schemeClr val="accent5"/>
          </a:fillRef>
          <a:effectRef idx="0">
            <a:schemeClr val="accent5"/>
          </a:effectRef>
          <a:fontRef idx="minor">
            <a:schemeClr val="tx1"/>
          </a:fontRef>
        </p:style>
      </p:cxnSp>
      <p:cxnSp>
        <p:nvCxnSpPr>
          <p:cNvPr id="42" name="Straight Arrow Connector 41"/>
          <p:cNvCxnSpPr/>
          <p:nvPr/>
        </p:nvCxnSpPr>
        <p:spPr>
          <a:xfrm>
            <a:off x="4090251" y="2082321"/>
            <a:ext cx="1594755" cy="0"/>
          </a:xfrm>
          <a:prstGeom prst="straightConnector1">
            <a:avLst/>
          </a:prstGeom>
          <a:ln w="38100" cmpd="sng">
            <a:headEnd type="arrow"/>
            <a:tailEnd type="arrow"/>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6996357" y="4169188"/>
            <a:ext cx="1561290" cy="830997"/>
          </a:xfrm>
          <a:prstGeom prst="rect">
            <a:avLst/>
          </a:prstGeom>
          <a:noFill/>
        </p:spPr>
        <p:txBody>
          <a:bodyPr wrap="square" rtlCol="0">
            <a:spAutoFit/>
          </a:bodyPr>
          <a:lstStyle/>
          <a:p>
            <a:pPr algn="ctr"/>
            <a:r>
              <a:rPr lang="en-GB" sz="2400" dirty="0" smtClean="0">
                <a:solidFill>
                  <a:srgbClr val="FF6600"/>
                </a:solidFill>
              </a:rPr>
              <a:t>Connected</a:t>
            </a:r>
          </a:p>
          <a:p>
            <a:pPr algn="ctr"/>
            <a:r>
              <a:rPr lang="en-GB" sz="2400" dirty="0" smtClean="0">
                <a:solidFill>
                  <a:srgbClr val="FF6600"/>
                </a:solidFill>
              </a:rPr>
              <a:t>Serf agents</a:t>
            </a:r>
            <a:endParaRPr lang="en-GB" sz="2400" dirty="0">
              <a:solidFill>
                <a:srgbClr val="FF6600"/>
              </a:solidFill>
            </a:endParaRPr>
          </a:p>
        </p:txBody>
      </p:sp>
      <p:cxnSp>
        <p:nvCxnSpPr>
          <p:cNvPr id="56" name="Straight Arrow Connector 55"/>
          <p:cNvCxnSpPr>
            <a:stCxn id="54" idx="1"/>
          </p:cNvCxnSpPr>
          <p:nvPr/>
        </p:nvCxnSpPr>
        <p:spPr>
          <a:xfrm flipH="1">
            <a:off x="4917161" y="4584687"/>
            <a:ext cx="2079196" cy="1293071"/>
          </a:xfrm>
          <a:prstGeom prst="straightConnector1">
            <a:avLst/>
          </a:prstGeom>
          <a:ln w="9525" cmpd="sng">
            <a:solidFill>
              <a:srgbClr val="FF66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54" idx="1"/>
          </p:cNvCxnSpPr>
          <p:nvPr/>
        </p:nvCxnSpPr>
        <p:spPr>
          <a:xfrm flipH="1" flipV="1">
            <a:off x="4917161" y="4401920"/>
            <a:ext cx="2079196" cy="182767"/>
          </a:xfrm>
          <a:prstGeom prst="straightConnector1">
            <a:avLst/>
          </a:prstGeom>
          <a:ln w="9525" cmpd="sng">
            <a:solidFill>
              <a:srgbClr val="FF66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stCxn id="54" idx="1"/>
            <a:endCxn id="17" idx="4"/>
          </p:cNvCxnSpPr>
          <p:nvPr/>
        </p:nvCxnSpPr>
        <p:spPr>
          <a:xfrm flipH="1" flipV="1">
            <a:off x="6596952" y="3150154"/>
            <a:ext cx="399405" cy="1434533"/>
          </a:xfrm>
          <a:prstGeom prst="straightConnector1">
            <a:avLst/>
          </a:prstGeom>
          <a:ln w="9525" cmpd="sng">
            <a:solidFill>
              <a:srgbClr val="FF6600"/>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54" idx="1"/>
          </p:cNvCxnSpPr>
          <p:nvPr/>
        </p:nvCxnSpPr>
        <p:spPr>
          <a:xfrm flipH="1" flipV="1">
            <a:off x="3253792" y="2761660"/>
            <a:ext cx="3742565" cy="1823027"/>
          </a:xfrm>
          <a:prstGeom prst="straightConnector1">
            <a:avLst/>
          </a:prstGeom>
          <a:ln w="9525" cmpd="sng">
            <a:solidFill>
              <a:srgbClr val="FF6600"/>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64" name="Rectangle 63"/>
          <p:cNvSpPr/>
          <p:nvPr/>
        </p:nvSpPr>
        <p:spPr>
          <a:xfrm>
            <a:off x="2281734" y="6521929"/>
            <a:ext cx="5709726" cy="276999"/>
          </a:xfrm>
          <a:prstGeom prst="rect">
            <a:avLst/>
          </a:prstGeom>
        </p:spPr>
        <p:txBody>
          <a:bodyPr wrap="square">
            <a:spAutoFit/>
          </a:bodyPr>
          <a:lstStyle/>
          <a:p>
            <a:pPr algn="ctr"/>
            <a:r>
              <a:rPr lang="en-GB" sz="1200" dirty="0" smtClean="0">
                <a:solidFill>
                  <a:schemeClr val="accent1"/>
                </a:solidFill>
              </a:rPr>
              <a:t>Based on </a:t>
            </a:r>
            <a:r>
              <a:rPr lang="en-GB" sz="1200" dirty="0" err="1" smtClean="0">
                <a:solidFill>
                  <a:schemeClr val="accent1"/>
                </a:solidFill>
              </a:rPr>
              <a:t>www.centurylinklabs.com</a:t>
            </a:r>
            <a:r>
              <a:rPr lang="en-GB" sz="1200" dirty="0">
                <a:solidFill>
                  <a:schemeClr val="accent1"/>
                </a:solidFill>
              </a:rPr>
              <a:t>/decentralizing-docker-how-to-use-serf-with-docker/</a:t>
            </a:r>
          </a:p>
        </p:txBody>
      </p:sp>
    </p:spTree>
    <p:extLst>
      <p:ext uri="{BB962C8B-B14F-4D97-AF65-F5344CB8AC3E}">
        <p14:creationId xmlns:p14="http://schemas.microsoft.com/office/powerpoint/2010/main" val="40979973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Checkout and build all containers</a:t>
            </a:r>
            <a:endParaRPr lang="en-GB" dirty="0"/>
          </a:p>
        </p:txBody>
      </p:sp>
      <p:sp>
        <p:nvSpPr>
          <p:cNvPr id="3" name="Content Placeholder 2"/>
          <p:cNvSpPr>
            <a:spLocks noGrp="1"/>
          </p:cNvSpPr>
          <p:nvPr>
            <p:ph idx="1"/>
          </p:nvPr>
        </p:nvSpPr>
        <p:spPr/>
        <p:txBody>
          <a:bodyPr>
            <a:normAutofit/>
          </a:bodyPr>
          <a:lstStyle/>
          <a:p>
            <a:pPr marL="0" indent="0">
              <a:buNone/>
            </a:pPr>
            <a:endParaRPr lang="en-GB" sz="2400" i="1" dirty="0" smtClean="0"/>
          </a:p>
          <a:p>
            <a:pPr marL="0" indent="0">
              <a:buNone/>
            </a:pPr>
            <a:r>
              <a:rPr lang="en-GB" sz="2400" i="1" dirty="0" smtClean="0"/>
              <a:t>$ git </a:t>
            </a:r>
            <a:r>
              <a:rPr lang="en-GB" sz="2400" i="1" dirty="0"/>
              <a:t>clone https://github.com/pinireznik/</a:t>
            </a:r>
            <a:r>
              <a:rPr lang="en-GB" sz="2400" i="1" dirty="0" smtClean="0"/>
              <a:t>DockerWorkshop.git</a:t>
            </a:r>
          </a:p>
          <a:p>
            <a:pPr marL="0" indent="0">
              <a:buNone/>
            </a:pPr>
            <a:endParaRPr lang="en-GB" sz="2400" i="1" dirty="0"/>
          </a:p>
          <a:p>
            <a:pPr marL="0" indent="0">
              <a:buNone/>
            </a:pPr>
            <a:r>
              <a:rPr lang="en-GB" sz="2400" i="1" dirty="0" smtClean="0"/>
              <a:t>$ cat ./</a:t>
            </a:r>
            <a:r>
              <a:rPr lang="en-GB" sz="2400" i="1" dirty="0" err="1" smtClean="0"/>
              <a:t>build.sh</a:t>
            </a:r>
            <a:endParaRPr lang="en-GB" sz="2400" i="1" dirty="0" smtClean="0"/>
          </a:p>
          <a:p>
            <a:pPr marL="0" indent="0">
              <a:buNone/>
            </a:pPr>
            <a:r>
              <a:rPr lang="en-GB" sz="2400" i="1" dirty="0" smtClean="0"/>
              <a:t>$ ./</a:t>
            </a:r>
            <a:r>
              <a:rPr lang="en-GB" sz="2400" i="1" dirty="0" err="1" smtClean="0"/>
              <a:t>build.sh</a:t>
            </a:r>
            <a:endParaRPr lang="en-GB" sz="2400" i="1" dirty="0"/>
          </a:p>
        </p:txBody>
      </p:sp>
      <p:pic>
        <p:nvPicPr>
          <p:cNvPr id="4" name="Picture 3" descr="ud-blu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7306" y="0"/>
            <a:ext cx="1086694" cy="679184"/>
          </a:xfrm>
          <a:prstGeom prst="rect">
            <a:avLst/>
          </a:prstGeom>
        </p:spPr>
      </p:pic>
    </p:spTree>
    <p:extLst>
      <p:ext uri="{BB962C8B-B14F-4D97-AF65-F5344CB8AC3E}">
        <p14:creationId xmlns:p14="http://schemas.microsoft.com/office/powerpoint/2010/main" val="5970774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Start Serf container</a:t>
            </a:r>
            <a:endParaRPr lang="en-GB" dirty="0"/>
          </a:p>
        </p:txBody>
      </p:sp>
      <p:sp>
        <p:nvSpPr>
          <p:cNvPr id="3" name="Content Placeholder 2"/>
          <p:cNvSpPr>
            <a:spLocks noGrp="1"/>
          </p:cNvSpPr>
          <p:nvPr>
            <p:ph idx="1"/>
          </p:nvPr>
        </p:nvSpPr>
        <p:spPr/>
        <p:txBody>
          <a:bodyPr>
            <a:normAutofit/>
          </a:bodyPr>
          <a:lstStyle/>
          <a:p>
            <a:pPr marL="0" indent="0">
              <a:buNone/>
            </a:pPr>
            <a:endParaRPr lang="en-GB" sz="2400" dirty="0" smtClean="0"/>
          </a:p>
          <a:p>
            <a:pPr marL="0" indent="0">
              <a:buNone/>
            </a:pPr>
            <a:endParaRPr lang="en-GB" sz="2400" dirty="0"/>
          </a:p>
          <a:p>
            <a:pPr marL="0" indent="0">
              <a:buNone/>
            </a:pPr>
            <a:r>
              <a:rPr lang="en-GB" sz="2400" dirty="0" smtClean="0"/>
              <a:t>$ SERF_ID</a:t>
            </a:r>
            <a:r>
              <a:rPr lang="en-GB" sz="2400" dirty="0"/>
              <a:t>=$(docker run -d --name serf_1 -p 7946 -p 7373 </a:t>
            </a:r>
            <a:endParaRPr lang="en-GB" sz="2400" dirty="0" smtClean="0"/>
          </a:p>
          <a:p>
            <a:pPr marL="0" indent="0">
              <a:buNone/>
            </a:pPr>
            <a:r>
              <a:rPr lang="en-GB" sz="2400" dirty="0" smtClean="0"/>
              <a:t>											</a:t>
            </a:r>
            <a:r>
              <a:rPr lang="en-GB" sz="2400" dirty="0" err="1" smtClean="0"/>
              <a:t>ud</a:t>
            </a:r>
            <a:r>
              <a:rPr lang="en-GB" sz="2400" dirty="0" smtClean="0"/>
              <a:t>/serf </a:t>
            </a:r>
            <a:r>
              <a:rPr lang="en-GB" sz="2400" dirty="0"/>
              <a:t>/</a:t>
            </a:r>
            <a:r>
              <a:rPr lang="en-GB" sz="2400" dirty="0" err="1"/>
              <a:t>run.sh</a:t>
            </a:r>
            <a:r>
              <a:rPr lang="en-GB" sz="2400" dirty="0" smtClean="0"/>
              <a:t>)</a:t>
            </a:r>
          </a:p>
          <a:p>
            <a:pPr marL="0" indent="0">
              <a:buNone/>
            </a:pPr>
            <a:endParaRPr lang="en-GB" sz="2400" dirty="0"/>
          </a:p>
          <a:p>
            <a:pPr marL="0" indent="0">
              <a:buNone/>
            </a:pPr>
            <a:endParaRPr lang="en-GB" sz="2400" dirty="0"/>
          </a:p>
        </p:txBody>
      </p:sp>
      <p:pic>
        <p:nvPicPr>
          <p:cNvPr id="4" name="Picture 3" descr="ud-blu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7306" y="0"/>
            <a:ext cx="1086694" cy="679184"/>
          </a:xfrm>
          <a:prstGeom prst="rect">
            <a:avLst/>
          </a:prstGeom>
        </p:spPr>
      </p:pic>
    </p:spTree>
    <p:extLst>
      <p:ext uri="{BB962C8B-B14F-4D97-AF65-F5344CB8AC3E}">
        <p14:creationId xmlns:p14="http://schemas.microsoft.com/office/powerpoint/2010/main" val="23814111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Install and start Serf on Host</a:t>
            </a:r>
            <a:endParaRPr lang="en-GB" dirty="0"/>
          </a:p>
        </p:txBody>
      </p:sp>
      <p:sp>
        <p:nvSpPr>
          <p:cNvPr id="3" name="Content Placeholder 2"/>
          <p:cNvSpPr>
            <a:spLocks noGrp="1"/>
          </p:cNvSpPr>
          <p:nvPr>
            <p:ph idx="1"/>
          </p:nvPr>
        </p:nvSpPr>
        <p:spPr/>
        <p:txBody>
          <a:bodyPr>
            <a:normAutofit/>
          </a:bodyPr>
          <a:lstStyle/>
          <a:p>
            <a:pPr marL="0" indent="0">
              <a:buNone/>
            </a:pPr>
            <a:r>
              <a:rPr lang="en-GB" sz="2400" i="1" dirty="0" smtClean="0"/>
              <a:t># Install Serf</a:t>
            </a:r>
          </a:p>
          <a:p>
            <a:pPr marL="0" indent="0">
              <a:buNone/>
            </a:pPr>
            <a:r>
              <a:rPr lang="en-GB" sz="2400" i="1" dirty="0" smtClean="0"/>
              <a:t>$ </a:t>
            </a:r>
            <a:r>
              <a:rPr lang="en-GB" sz="2400" i="1" dirty="0" err="1"/>
              <a:t>wget</a:t>
            </a:r>
            <a:r>
              <a:rPr lang="en-GB" sz="2400" i="1" dirty="0"/>
              <a:t> </a:t>
            </a:r>
            <a:r>
              <a:rPr lang="en-GB" sz="2400" i="1" dirty="0" err="1"/>
              <a:t>dl.bintray.com</a:t>
            </a:r>
            <a:r>
              <a:rPr lang="en-GB" sz="2400" i="1" dirty="0"/>
              <a:t>/</a:t>
            </a:r>
            <a:r>
              <a:rPr lang="en-GB" sz="2400" i="1" dirty="0" err="1"/>
              <a:t>mitchellh</a:t>
            </a:r>
            <a:r>
              <a:rPr lang="en-GB" sz="2400" i="1" dirty="0"/>
              <a:t>/serf/0.5.0_linux_amd64.zip</a:t>
            </a:r>
          </a:p>
          <a:p>
            <a:pPr marL="0" indent="0">
              <a:buNone/>
            </a:pPr>
            <a:r>
              <a:rPr lang="en-GB" sz="2400" i="1" dirty="0"/>
              <a:t>$ unzip 0.5.0_linux_amd64.zip </a:t>
            </a:r>
          </a:p>
          <a:p>
            <a:pPr marL="0" indent="0">
              <a:buNone/>
            </a:pPr>
            <a:r>
              <a:rPr lang="en-GB" sz="2400" i="1" dirty="0"/>
              <a:t>$ </a:t>
            </a:r>
            <a:r>
              <a:rPr lang="en-GB" sz="2400" i="1" dirty="0" err="1"/>
              <a:t>sudo</a:t>
            </a:r>
            <a:r>
              <a:rPr lang="en-GB" sz="2400" i="1" dirty="0"/>
              <a:t> mv serf /</a:t>
            </a:r>
            <a:r>
              <a:rPr lang="en-GB" sz="2400" i="1" dirty="0" err="1"/>
              <a:t>usr</a:t>
            </a:r>
            <a:r>
              <a:rPr lang="en-GB" sz="2400" i="1" dirty="0"/>
              <a:t>/bin/</a:t>
            </a:r>
          </a:p>
          <a:p>
            <a:pPr marL="0" indent="0">
              <a:buNone/>
            </a:pPr>
            <a:endParaRPr lang="en-GB" sz="2400" i="1" dirty="0" smtClean="0"/>
          </a:p>
          <a:p>
            <a:pPr marL="0" indent="0">
              <a:buNone/>
            </a:pPr>
            <a:r>
              <a:rPr lang="en-GB" sz="2400" i="1" dirty="0" smtClean="0"/>
              <a:t># Start local agent and connect to the first Serf agent</a:t>
            </a:r>
            <a:endParaRPr lang="en-GB" sz="2400" i="1" dirty="0"/>
          </a:p>
          <a:p>
            <a:pPr marL="0" indent="0">
              <a:buNone/>
            </a:pPr>
            <a:r>
              <a:rPr lang="en-GB" sz="2400" i="1" dirty="0"/>
              <a:t>$ serf agent &amp;</a:t>
            </a:r>
          </a:p>
          <a:p>
            <a:pPr marL="0" indent="0">
              <a:buNone/>
            </a:pPr>
            <a:r>
              <a:rPr lang="en-GB" sz="2400" i="1" dirty="0"/>
              <a:t>$ serf join $(docker port $SERF_ID 7946)</a:t>
            </a:r>
          </a:p>
          <a:p>
            <a:pPr marL="0" indent="0">
              <a:buNone/>
            </a:pPr>
            <a:endParaRPr lang="en-GB" sz="2400" i="1" dirty="0"/>
          </a:p>
        </p:txBody>
      </p:sp>
      <p:pic>
        <p:nvPicPr>
          <p:cNvPr id="4" name="Picture 3" descr="ud-blu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7306" y="0"/>
            <a:ext cx="1086694" cy="679184"/>
          </a:xfrm>
          <a:prstGeom prst="rect">
            <a:avLst/>
          </a:prstGeom>
        </p:spPr>
      </p:pic>
    </p:spTree>
    <p:extLst>
      <p:ext uri="{BB962C8B-B14F-4D97-AF65-F5344CB8AC3E}">
        <p14:creationId xmlns:p14="http://schemas.microsoft.com/office/powerpoint/2010/main" val="2346220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Docker Installation</a:t>
            </a:r>
            <a:endParaRPr lang="en-GB" dirty="0"/>
          </a:p>
        </p:txBody>
      </p:sp>
      <p:sp>
        <p:nvSpPr>
          <p:cNvPr id="3" name="Content Placeholder 2"/>
          <p:cNvSpPr>
            <a:spLocks noGrp="1"/>
          </p:cNvSpPr>
          <p:nvPr>
            <p:ph idx="1"/>
          </p:nvPr>
        </p:nvSpPr>
        <p:spPr/>
        <p:txBody>
          <a:bodyPr/>
          <a:lstStyle/>
          <a:p>
            <a:pPr marL="0" indent="0">
              <a:buNone/>
            </a:pPr>
            <a:r>
              <a:rPr lang="en-GB" dirty="0" smtClean="0"/>
              <a:t>Mac </a:t>
            </a:r>
          </a:p>
          <a:p>
            <a:pPr marL="0" indent="0">
              <a:buNone/>
            </a:pPr>
            <a:r>
              <a:rPr lang="en-GB" sz="2800" dirty="0" smtClean="0">
                <a:hlinkClick r:id="rId2"/>
              </a:rPr>
              <a:t>https</a:t>
            </a:r>
            <a:r>
              <a:rPr lang="en-GB" sz="2800" dirty="0">
                <a:hlinkClick r:id="rId2"/>
              </a:rPr>
              <a:t>://docs.docker.com/installation/mac/</a:t>
            </a:r>
            <a:endParaRPr lang="en-GB" sz="2800" dirty="0"/>
          </a:p>
          <a:p>
            <a:pPr marL="0" indent="0">
              <a:buNone/>
            </a:pPr>
            <a:r>
              <a:rPr lang="en-GB" dirty="0" smtClean="0"/>
              <a:t>Windows </a:t>
            </a:r>
            <a:r>
              <a:rPr lang="en-GB" sz="2800" dirty="0">
                <a:hlinkClick r:id="rId3"/>
              </a:rPr>
              <a:t>https://</a:t>
            </a:r>
            <a:r>
              <a:rPr lang="en-GB" sz="2800" dirty="0" err="1">
                <a:hlinkClick r:id="rId3"/>
              </a:rPr>
              <a:t>docs.docker.com</a:t>
            </a:r>
            <a:r>
              <a:rPr lang="en-GB" sz="2800" dirty="0">
                <a:hlinkClick r:id="rId3"/>
              </a:rPr>
              <a:t>/installation/windows/</a:t>
            </a:r>
            <a:endParaRPr lang="en-GB" sz="2800" dirty="0"/>
          </a:p>
          <a:p>
            <a:pPr marL="0" indent="0">
              <a:buNone/>
            </a:pPr>
            <a:r>
              <a:rPr lang="en-GB" dirty="0" smtClean="0"/>
              <a:t>Other </a:t>
            </a:r>
            <a:r>
              <a:rPr lang="en-GB" sz="2800" dirty="0">
                <a:hlinkClick r:id="rId4"/>
              </a:rPr>
              <a:t>https://</a:t>
            </a:r>
            <a:r>
              <a:rPr lang="en-GB" sz="2800" dirty="0" err="1">
                <a:hlinkClick r:id="rId4"/>
              </a:rPr>
              <a:t>docs.docker.com</a:t>
            </a:r>
            <a:r>
              <a:rPr lang="en-GB" sz="2800" dirty="0">
                <a:hlinkClick r:id="rId4"/>
              </a:rPr>
              <a:t>/installation/#installation</a:t>
            </a:r>
            <a:endParaRPr lang="en-GB" sz="2800" dirty="0"/>
          </a:p>
        </p:txBody>
      </p:sp>
      <p:pic>
        <p:nvPicPr>
          <p:cNvPr id="4" name="Picture 3" descr="ud-blue.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7306" y="0"/>
            <a:ext cx="1086694" cy="679184"/>
          </a:xfrm>
          <a:prstGeom prst="rect">
            <a:avLst/>
          </a:prstGeom>
        </p:spPr>
      </p:pic>
    </p:spTree>
    <p:extLst>
      <p:ext uri="{BB962C8B-B14F-4D97-AF65-F5344CB8AC3E}">
        <p14:creationId xmlns:p14="http://schemas.microsoft.com/office/powerpoint/2010/main" val="414025135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Start MySQL container</a:t>
            </a:r>
            <a:endParaRPr lang="en-GB" dirty="0"/>
          </a:p>
        </p:txBody>
      </p:sp>
      <p:sp>
        <p:nvSpPr>
          <p:cNvPr id="3" name="Content Placeholder 2"/>
          <p:cNvSpPr>
            <a:spLocks noGrp="1"/>
          </p:cNvSpPr>
          <p:nvPr>
            <p:ph idx="1"/>
          </p:nvPr>
        </p:nvSpPr>
        <p:spPr/>
        <p:txBody>
          <a:bodyPr>
            <a:normAutofit/>
          </a:bodyPr>
          <a:lstStyle/>
          <a:p>
            <a:pPr marL="0" indent="0">
              <a:buNone/>
            </a:pPr>
            <a:endParaRPr lang="en-GB" sz="2400" i="1" dirty="0" smtClean="0"/>
          </a:p>
          <a:p>
            <a:pPr marL="0" indent="0">
              <a:buNone/>
            </a:pPr>
            <a:r>
              <a:rPr lang="en-GB" sz="2400" i="1" dirty="0" smtClean="0"/>
              <a:t>$ MYSQL_ID</a:t>
            </a:r>
            <a:r>
              <a:rPr lang="en-GB" sz="2400" i="1" dirty="0"/>
              <a:t>=$(docker run -d --name </a:t>
            </a:r>
            <a:r>
              <a:rPr lang="en-GB" sz="2400" i="1" dirty="0" err="1"/>
              <a:t>mysql</a:t>
            </a:r>
            <a:r>
              <a:rPr lang="en-GB" sz="2400" i="1" dirty="0"/>
              <a:t> --link serf_1:serf_1 -p </a:t>
            </a:r>
            <a:r>
              <a:rPr lang="en-GB" sz="2400" i="1" dirty="0" smtClean="0"/>
              <a:t>						3306 </a:t>
            </a:r>
            <a:r>
              <a:rPr lang="en-GB" sz="2400" i="1" dirty="0" err="1"/>
              <a:t>ud</a:t>
            </a:r>
            <a:r>
              <a:rPr lang="en-GB" sz="2400" i="1" dirty="0"/>
              <a:t>/</a:t>
            </a:r>
            <a:r>
              <a:rPr lang="en-GB" sz="2400" i="1" dirty="0" err="1"/>
              <a:t>mysql</a:t>
            </a:r>
            <a:r>
              <a:rPr lang="en-GB" sz="2400" i="1" dirty="0"/>
              <a:t>-serf /</a:t>
            </a:r>
            <a:r>
              <a:rPr lang="en-GB" sz="2400" i="1" dirty="0" err="1"/>
              <a:t>run.sh</a:t>
            </a:r>
            <a:r>
              <a:rPr lang="en-GB" sz="2400" i="1" dirty="0"/>
              <a:t>)</a:t>
            </a:r>
          </a:p>
          <a:p>
            <a:pPr marL="0" indent="0">
              <a:buNone/>
            </a:pPr>
            <a:endParaRPr lang="en-GB" sz="2400" i="1" dirty="0" smtClean="0"/>
          </a:p>
          <a:p>
            <a:pPr marL="0" indent="0">
              <a:buNone/>
            </a:pPr>
            <a:r>
              <a:rPr lang="en-GB" sz="2400" i="1" dirty="0" smtClean="0"/>
              <a:t>$ docker </a:t>
            </a:r>
            <a:r>
              <a:rPr lang="en-GB" sz="2400" i="1" dirty="0"/>
              <a:t>logs $</a:t>
            </a:r>
            <a:r>
              <a:rPr lang="en-GB" sz="2400" i="1" dirty="0" smtClean="0"/>
              <a:t>MYSQL_ID</a:t>
            </a:r>
          </a:p>
          <a:p>
            <a:pPr marL="0" indent="0">
              <a:buNone/>
            </a:pPr>
            <a:r>
              <a:rPr lang="en-GB" sz="2400" i="1" dirty="0" smtClean="0"/>
              <a:t># locate the password in docker logs and set </a:t>
            </a:r>
            <a:r>
              <a:rPr lang="en-GB" sz="2400" i="1" dirty="0" err="1" smtClean="0"/>
              <a:t>env</a:t>
            </a:r>
            <a:r>
              <a:rPr lang="en-GB" sz="2400" i="1" dirty="0" smtClean="0"/>
              <a:t>. variable.</a:t>
            </a:r>
            <a:endParaRPr lang="en-GB" sz="2400" i="1" dirty="0"/>
          </a:p>
          <a:p>
            <a:pPr marL="0" indent="0">
              <a:buNone/>
            </a:pPr>
            <a:r>
              <a:rPr lang="en-GB" sz="2400" i="1" dirty="0" smtClean="0"/>
              <a:t>$ DB_PASSWORD</a:t>
            </a:r>
            <a:r>
              <a:rPr lang="en-GB" sz="2400" i="1" dirty="0"/>
              <a:t>=</a:t>
            </a:r>
            <a:r>
              <a:rPr lang="en-GB" sz="2400" i="1" dirty="0" smtClean="0"/>
              <a:t>v6Dax72kQzQR  </a:t>
            </a:r>
            <a:endParaRPr lang="en-GB" sz="2400" i="1" dirty="0"/>
          </a:p>
          <a:p>
            <a:pPr marL="0" indent="0">
              <a:buNone/>
            </a:pPr>
            <a:endParaRPr lang="en-GB" sz="2400" i="1" dirty="0"/>
          </a:p>
        </p:txBody>
      </p:sp>
      <p:pic>
        <p:nvPicPr>
          <p:cNvPr id="4" name="Picture 3" descr="ud-blu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7306" y="0"/>
            <a:ext cx="1086694" cy="679184"/>
          </a:xfrm>
          <a:prstGeom prst="rect">
            <a:avLst/>
          </a:prstGeom>
        </p:spPr>
      </p:pic>
    </p:spTree>
    <p:extLst>
      <p:ext uri="{BB962C8B-B14F-4D97-AF65-F5344CB8AC3E}">
        <p14:creationId xmlns:p14="http://schemas.microsoft.com/office/powerpoint/2010/main" val="6120957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Create database</a:t>
            </a:r>
            <a:endParaRPr lang="en-GB" dirty="0"/>
          </a:p>
        </p:txBody>
      </p:sp>
      <p:sp>
        <p:nvSpPr>
          <p:cNvPr id="3" name="Content Placeholder 2"/>
          <p:cNvSpPr>
            <a:spLocks noGrp="1"/>
          </p:cNvSpPr>
          <p:nvPr>
            <p:ph idx="1"/>
          </p:nvPr>
        </p:nvSpPr>
        <p:spPr/>
        <p:txBody>
          <a:bodyPr>
            <a:normAutofit/>
          </a:bodyPr>
          <a:lstStyle/>
          <a:p>
            <a:pPr marL="0" indent="0">
              <a:buNone/>
            </a:pPr>
            <a:endParaRPr lang="en-GB" sz="2400" i="1" dirty="0" smtClean="0"/>
          </a:p>
          <a:p>
            <a:pPr marL="0" indent="0">
              <a:buNone/>
            </a:pPr>
            <a:r>
              <a:rPr lang="en-GB" sz="2400" i="1" dirty="0" smtClean="0"/>
              <a:t># create temporary container with MySQL client to create DB</a:t>
            </a:r>
          </a:p>
          <a:p>
            <a:pPr marL="0" indent="0">
              <a:buNone/>
            </a:pPr>
            <a:r>
              <a:rPr lang="en-GB" sz="2400" i="1" dirty="0"/>
              <a:t>$ docker run -t -</a:t>
            </a:r>
            <a:r>
              <a:rPr lang="en-GB" sz="2400" i="1" dirty="0" err="1"/>
              <a:t>i</a:t>
            </a:r>
            <a:r>
              <a:rPr lang="en-GB" sz="2400" i="1" dirty="0"/>
              <a:t> --name </a:t>
            </a:r>
            <a:r>
              <a:rPr lang="en-GB" sz="2400" i="1" dirty="0" err="1"/>
              <a:t>mysql_client</a:t>
            </a:r>
            <a:r>
              <a:rPr lang="en-GB" sz="2400" i="1" dirty="0"/>
              <a:t> --link </a:t>
            </a:r>
            <a:r>
              <a:rPr lang="en-GB" sz="2400" i="1" dirty="0" err="1"/>
              <a:t>mysql:mysql</a:t>
            </a:r>
            <a:r>
              <a:rPr lang="en-GB" sz="2400" i="1" dirty="0"/>
              <a:t> -p 3306 </a:t>
            </a:r>
            <a:r>
              <a:rPr lang="en-GB" sz="2400" i="1" dirty="0" smtClean="0"/>
              <a:t>										</a:t>
            </a:r>
            <a:r>
              <a:rPr lang="en-GB" sz="2400" i="1" dirty="0" err="1" smtClean="0"/>
              <a:t>ud</a:t>
            </a:r>
            <a:r>
              <a:rPr lang="en-GB" sz="2400" i="1" dirty="0"/>
              <a:t>/</a:t>
            </a:r>
            <a:r>
              <a:rPr lang="en-GB" sz="2400" i="1" dirty="0" err="1"/>
              <a:t>mysql</a:t>
            </a:r>
            <a:r>
              <a:rPr lang="en-GB" sz="2400" i="1" dirty="0"/>
              <a:t>-serf bash</a:t>
            </a:r>
          </a:p>
          <a:p>
            <a:pPr marL="0" indent="0">
              <a:buNone/>
            </a:pPr>
            <a:r>
              <a:rPr lang="en-GB" sz="2400" i="1" dirty="0" smtClean="0"/>
              <a:t>	</a:t>
            </a:r>
          </a:p>
          <a:p>
            <a:pPr marL="0" indent="0">
              <a:buNone/>
            </a:pPr>
            <a:r>
              <a:rPr lang="en-GB" sz="2400" i="1" dirty="0"/>
              <a:t>	</a:t>
            </a:r>
            <a:r>
              <a:rPr lang="en-GB" sz="2400" i="1" dirty="0" smtClean="0"/>
              <a:t>	# create DB from inside container</a:t>
            </a:r>
          </a:p>
          <a:p>
            <a:pPr marL="0" indent="0">
              <a:buNone/>
            </a:pPr>
            <a:r>
              <a:rPr lang="en-GB" sz="2400" i="1" dirty="0"/>
              <a:t>	</a:t>
            </a:r>
            <a:r>
              <a:rPr lang="en-GB" sz="2400" i="1" dirty="0" smtClean="0"/>
              <a:t>	</a:t>
            </a:r>
            <a:r>
              <a:rPr lang="en-GB" sz="2400" i="1" dirty="0" err="1" smtClean="0"/>
              <a:t>mysql</a:t>
            </a:r>
            <a:r>
              <a:rPr lang="en-GB" sz="2400" i="1" dirty="0" smtClean="0"/>
              <a:t> </a:t>
            </a:r>
            <a:r>
              <a:rPr lang="en-GB" sz="2400" i="1" dirty="0"/>
              <a:t>-</a:t>
            </a:r>
            <a:r>
              <a:rPr lang="en-GB" sz="2400" i="1" dirty="0" err="1"/>
              <a:t>uadmin</a:t>
            </a:r>
            <a:r>
              <a:rPr lang="en-GB" sz="2400" i="1" dirty="0"/>
              <a:t> -</a:t>
            </a:r>
            <a:r>
              <a:rPr lang="en-GB" sz="2400" i="1" dirty="0" err="1"/>
              <a:t>p$DB_PASSWORD</a:t>
            </a:r>
            <a:r>
              <a:rPr lang="en-GB" sz="2400" i="1" dirty="0"/>
              <a:t> </a:t>
            </a:r>
            <a:r>
              <a:rPr lang="en-GB" sz="2400" i="1" dirty="0" smtClean="0"/>
              <a:t>-h </a:t>
            </a:r>
          </a:p>
          <a:p>
            <a:pPr marL="0" indent="0">
              <a:buNone/>
            </a:pPr>
            <a:r>
              <a:rPr lang="en-GB" sz="2400" i="1" dirty="0" smtClean="0"/>
              <a:t>				$</a:t>
            </a:r>
            <a:r>
              <a:rPr lang="en-GB" sz="2400" i="1" dirty="0"/>
              <a:t>MYSQL_PORT_3306_TCP_ADDR -P 3306 -e "create </a:t>
            </a:r>
            <a:r>
              <a:rPr lang="en-GB" sz="2400" i="1" dirty="0" smtClean="0"/>
              <a:t>				database </a:t>
            </a:r>
            <a:r>
              <a:rPr lang="en-GB" sz="2400" i="1" dirty="0" err="1"/>
              <a:t>wordpress</a:t>
            </a:r>
            <a:r>
              <a:rPr lang="en-GB" sz="2400" i="1" dirty="0"/>
              <a:t>;"</a:t>
            </a:r>
          </a:p>
        </p:txBody>
      </p:sp>
      <p:pic>
        <p:nvPicPr>
          <p:cNvPr id="4" name="Picture 3" descr="ud-blu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7306" y="0"/>
            <a:ext cx="1086694" cy="679184"/>
          </a:xfrm>
          <a:prstGeom prst="rect">
            <a:avLst/>
          </a:prstGeom>
        </p:spPr>
      </p:pic>
    </p:spTree>
    <p:extLst>
      <p:ext uri="{BB962C8B-B14F-4D97-AF65-F5344CB8AC3E}">
        <p14:creationId xmlns:p14="http://schemas.microsoft.com/office/powerpoint/2010/main" val="18922568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Start </a:t>
            </a:r>
            <a:r>
              <a:rPr lang="en-GB" dirty="0" err="1" smtClean="0"/>
              <a:t>Wordpress</a:t>
            </a:r>
            <a:endParaRPr lang="en-GB" dirty="0"/>
          </a:p>
        </p:txBody>
      </p:sp>
      <p:sp>
        <p:nvSpPr>
          <p:cNvPr id="3" name="Content Placeholder 2"/>
          <p:cNvSpPr>
            <a:spLocks noGrp="1"/>
          </p:cNvSpPr>
          <p:nvPr>
            <p:ph idx="1"/>
          </p:nvPr>
        </p:nvSpPr>
        <p:spPr/>
        <p:txBody>
          <a:bodyPr>
            <a:normAutofit/>
          </a:bodyPr>
          <a:lstStyle/>
          <a:p>
            <a:pPr marL="0" indent="0">
              <a:buNone/>
            </a:pPr>
            <a:endParaRPr lang="en-GB" sz="2400" i="1" dirty="0" smtClean="0"/>
          </a:p>
          <a:p>
            <a:pPr marL="0" indent="0">
              <a:buNone/>
            </a:pPr>
            <a:r>
              <a:rPr lang="en-GB" sz="2400" i="1" dirty="0" smtClean="0"/>
              <a:t>$ </a:t>
            </a:r>
            <a:r>
              <a:rPr lang="en-GB" sz="2400" i="1" dirty="0"/>
              <a:t>WORDPRESS_ID=$(docker run -d --name </a:t>
            </a:r>
            <a:r>
              <a:rPr lang="en-GB" sz="2400" i="1" dirty="0" err="1"/>
              <a:t>wordpress</a:t>
            </a:r>
            <a:r>
              <a:rPr lang="en-GB" sz="2400" i="1" dirty="0"/>
              <a:t> --link </a:t>
            </a:r>
            <a:r>
              <a:rPr lang="en-GB" sz="2400" i="1" dirty="0" smtClean="0"/>
              <a:t>		</a:t>
            </a:r>
          </a:p>
          <a:p>
            <a:pPr marL="0" indent="0">
              <a:buNone/>
            </a:pPr>
            <a:r>
              <a:rPr lang="en-GB" sz="2400" i="1" dirty="0"/>
              <a:t>	</a:t>
            </a:r>
            <a:r>
              <a:rPr lang="en-GB" sz="2400" i="1" dirty="0" smtClean="0"/>
              <a:t>	serf_1</a:t>
            </a:r>
            <a:r>
              <a:rPr lang="en-GB" sz="2400" i="1" dirty="0"/>
              <a:t>:serf_1 -e="DB_PASSWORD=$DB_PASSWORD" -p 80 </a:t>
            </a:r>
            <a:r>
              <a:rPr lang="en-GB" sz="2400" i="1" dirty="0" smtClean="0"/>
              <a:t>		</a:t>
            </a:r>
            <a:r>
              <a:rPr lang="en-GB" sz="2400" i="1" dirty="0" err="1" smtClean="0"/>
              <a:t>ud</a:t>
            </a:r>
            <a:r>
              <a:rPr lang="en-GB" sz="2400" i="1" dirty="0"/>
              <a:t>/</a:t>
            </a:r>
            <a:r>
              <a:rPr lang="en-GB" sz="2400" i="1" dirty="0" err="1"/>
              <a:t>wordpress</a:t>
            </a:r>
            <a:r>
              <a:rPr lang="en-GB" sz="2400" i="1" dirty="0"/>
              <a:t>-serf /</a:t>
            </a:r>
            <a:r>
              <a:rPr lang="en-GB" sz="2400" i="1" dirty="0" err="1"/>
              <a:t>run.sh</a:t>
            </a:r>
            <a:r>
              <a:rPr lang="en-GB" sz="2400" i="1" dirty="0"/>
              <a:t>)</a:t>
            </a:r>
          </a:p>
          <a:p>
            <a:pPr marL="0" indent="0">
              <a:buNone/>
            </a:pPr>
            <a:endParaRPr lang="en-GB" sz="2400" i="1" dirty="0"/>
          </a:p>
        </p:txBody>
      </p:sp>
      <p:pic>
        <p:nvPicPr>
          <p:cNvPr id="4" name="Picture 3" descr="ud-blu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7306" y="0"/>
            <a:ext cx="1086694" cy="679184"/>
          </a:xfrm>
          <a:prstGeom prst="rect">
            <a:avLst/>
          </a:prstGeom>
        </p:spPr>
      </p:pic>
    </p:spTree>
    <p:extLst>
      <p:ext uri="{BB962C8B-B14F-4D97-AF65-F5344CB8AC3E}">
        <p14:creationId xmlns:p14="http://schemas.microsoft.com/office/powerpoint/2010/main" val="6497518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Test</a:t>
            </a:r>
            <a:endParaRPr lang="en-GB" dirty="0"/>
          </a:p>
        </p:txBody>
      </p:sp>
      <p:sp>
        <p:nvSpPr>
          <p:cNvPr id="3" name="Content Placeholder 2"/>
          <p:cNvSpPr>
            <a:spLocks noGrp="1"/>
          </p:cNvSpPr>
          <p:nvPr>
            <p:ph idx="1"/>
          </p:nvPr>
        </p:nvSpPr>
        <p:spPr/>
        <p:txBody>
          <a:bodyPr>
            <a:normAutofit/>
          </a:bodyPr>
          <a:lstStyle/>
          <a:p>
            <a:pPr marL="0" indent="0">
              <a:buNone/>
            </a:pPr>
            <a:r>
              <a:rPr lang="en-GB" sz="2400" i="1" dirty="0" smtClean="0"/>
              <a:t># connect to the </a:t>
            </a:r>
            <a:r>
              <a:rPr lang="en-GB" sz="2400" i="1" dirty="0" err="1" smtClean="0"/>
              <a:t>Workdpress</a:t>
            </a:r>
            <a:r>
              <a:rPr lang="en-GB" sz="2400" i="1" dirty="0" smtClean="0"/>
              <a:t> site</a:t>
            </a:r>
          </a:p>
          <a:p>
            <a:pPr marL="0" indent="0">
              <a:buNone/>
            </a:pPr>
            <a:r>
              <a:rPr lang="en-GB" sz="2400" i="1" dirty="0" smtClean="0"/>
              <a:t>$ curl </a:t>
            </a:r>
            <a:r>
              <a:rPr lang="en-GB" sz="2400" i="1" dirty="0"/>
              <a:t>--location http://$(docker port $WORDPRESS_ID 80)/</a:t>
            </a:r>
          </a:p>
          <a:p>
            <a:pPr marL="0" indent="0">
              <a:buNone/>
            </a:pPr>
            <a:r>
              <a:rPr lang="en-GB" sz="2400" i="1" dirty="0" smtClean="0"/>
              <a:t>$ curl </a:t>
            </a:r>
            <a:r>
              <a:rPr lang="en-GB" sz="2400" i="1" dirty="0"/>
              <a:t>--location http://$(docker port $WORDPRESS_ID 80)</a:t>
            </a:r>
            <a:r>
              <a:rPr lang="en-GB" sz="2400" i="1" dirty="0" smtClean="0"/>
              <a:t>/	</a:t>
            </a:r>
          </a:p>
          <a:p>
            <a:pPr marL="0" indent="0">
              <a:buNone/>
            </a:pPr>
            <a:r>
              <a:rPr lang="en-GB" sz="2400" i="1" dirty="0"/>
              <a:t>	</a:t>
            </a:r>
            <a:r>
              <a:rPr lang="en-GB" sz="2400" i="1" dirty="0" smtClean="0"/>
              <a:t>													</a:t>
            </a:r>
            <a:r>
              <a:rPr lang="en-GB" sz="2400" i="1" dirty="0" err="1" smtClean="0"/>
              <a:t>readme.html</a:t>
            </a:r>
            <a:endParaRPr lang="en-GB" sz="2400" i="1" dirty="0"/>
          </a:p>
          <a:p>
            <a:pPr marL="0" indent="0">
              <a:buNone/>
            </a:pPr>
            <a:endParaRPr lang="en-GB" sz="2400" i="1" dirty="0" smtClean="0"/>
          </a:p>
          <a:p>
            <a:pPr marL="0" indent="0">
              <a:buNone/>
            </a:pPr>
            <a:r>
              <a:rPr lang="en-GB" sz="2400" i="1" dirty="0" smtClean="0"/>
              <a:t># kill DB and see what happens</a:t>
            </a:r>
          </a:p>
          <a:p>
            <a:pPr marL="0" indent="0">
              <a:buNone/>
            </a:pPr>
            <a:r>
              <a:rPr lang="en-GB" sz="2400" i="1" dirty="0" smtClean="0"/>
              <a:t>$ docker kill </a:t>
            </a:r>
            <a:r>
              <a:rPr lang="en-GB" sz="2400" i="1" dirty="0" err="1" smtClean="0"/>
              <a:t>mysql</a:t>
            </a:r>
            <a:r>
              <a:rPr lang="en-GB" sz="2400" i="1" dirty="0" smtClean="0"/>
              <a:t> </a:t>
            </a:r>
          </a:p>
          <a:p>
            <a:pPr marL="0" indent="0">
              <a:buNone/>
            </a:pPr>
            <a:r>
              <a:rPr lang="en-GB" sz="2400" i="1" dirty="0" smtClean="0"/>
              <a:t>$ </a:t>
            </a:r>
            <a:r>
              <a:rPr lang="en-GB" sz="2400" i="1" dirty="0"/>
              <a:t>curl --location http://$(docker port $WORDPRESS_ID 80)/</a:t>
            </a:r>
          </a:p>
          <a:p>
            <a:pPr marL="0" indent="0">
              <a:buNone/>
            </a:pPr>
            <a:endParaRPr lang="en-GB" sz="2400" i="1" dirty="0"/>
          </a:p>
        </p:txBody>
      </p:sp>
      <p:pic>
        <p:nvPicPr>
          <p:cNvPr id="4" name="Picture 3" descr="ud-blu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7306" y="0"/>
            <a:ext cx="1086694" cy="679184"/>
          </a:xfrm>
          <a:prstGeom prst="rect">
            <a:avLst/>
          </a:prstGeom>
        </p:spPr>
      </p:pic>
    </p:spTree>
    <p:extLst>
      <p:ext uri="{BB962C8B-B14F-4D97-AF65-F5344CB8AC3E}">
        <p14:creationId xmlns:p14="http://schemas.microsoft.com/office/powerpoint/2010/main" val="13954512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Demo</a:t>
            </a:r>
            <a:endParaRPr lang="en-GB" dirty="0"/>
          </a:p>
        </p:txBody>
      </p:sp>
      <p:sp>
        <p:nvSpPr>
          <p:cNvPr id="3" name="Content Placeholder 2"/>
          <p:cNvSpPr>
            <a:spLocks noGrp="1"/>
          </p:cNvSpPr>
          <p:nvPr>
            <p:ph idx="1"/>
          </p:nvPr>
        </p:nvSpPr>
        <p:spPr/>
        <p:txBody>
          <a:bodyPr>
            <a:normAutofit/>
          </a:bodyPr>
          <a:lstStyle/>
          <a:p>
            <a:r>
              <a:rPr lang="en-GB" sz="2400" dirty="0" smtClean="0"/>
              <a:t>Android Development </a:t>
            </a:r>
            <a:r>
              <a:rPr lang="en-GB" sz="2400" dirty="0" err="1" smtClean="0"/>
              <a:t>Env</a:t>
            </a:r>
            <a:r>
              <a:rPr lang="en-GB" sz="2400" dirty="0" smtClean="0"/>
              <a:t>. in Docker container</a:t>
            </a:r>
          </a:p>
          <a:p>
            <a:r>
              <a:rPr lang="en-GB" sz="2400" dirty="0" smtClean="0"/>
              <a:t>Jenkins in a container</a:t>
            </a:r>
          </a:p>
          <a:p>
            <a:r>
              <a:rPr lang="en-GB" sz="2400" dirty="0" smtClean="0"/>
              <a:t>Parallel testing using multiple containers</a:t>
            </a:r>
          </a:p>
          <a:p>
            <a:r>
              <a:rPr lang="en-GB" sz="2400" dirty="0" err="1" smtClean="0"/>
              <a:t>Django</a:t>
            </a:r>
            <a:r>
              <a:rPr lang="en-GB" sz="2400" dirty="0" smtClean="0"/>
              <a:t> in a container</a:t>
            </a:r>
          </a:p>
          <a:p>
            <a:r>
              <a:rPr lang="en-GB" sz="2400" dirty="0" smtClean="0"/>
              <a:t>Java development in a container</a:t>
            </a:r>
          </a:p>
        </p:txBody>
      </p:sp>
      <p:pic>
        <p:nvPicPr>
          <p:cNvPr id="4" name="Picture 3" descr="ud-blu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7306" y="0"/>
            <a:ext cx="1086694" cy="679184"/>
          </a:xfrm>
          <a:prstGeom prst="rect">
            <a:avLst/>
          </a:prstGeom>
        </p:spPr>
      </p:pic>
    </p:spTree>
    <p:extLst>
      <p:ext uri="{BB962C8B-B14F-4D97-AF65-F5344CB8AC3E}">
        <p14:creationId xmlns:p14="http://schemas.microsoft.com/office/powerpoint/2010/main" val="34519471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Future of infrastructure</a:t>
            </a:r>
            <a:endParaRPr lang="en-GB" dirty="0"/>
          </a:p>
        </p:txBody>
      </p:sp>
      <p:pic>
        <p:nvPicPr>
          <p:cNvPr id="4" name="Picture 3" descr="ud-blu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7306" y="0"/>
            <a:ext cx="1086694" cy="679184"/>
          </a:xfrm>
          <a:prstGeom prst="rect">
            <a:avLst/>
          </a:prstGeom>
        </p:spPr>
      </p:pic>
    </p:spTree>
    <p:extLst>
      <p:ext uri="{BB962C8B-B14F-4D97-AF65-F5344CB8AC3E}">
        <p14:creationId xmlns:p14="http://schemas.microsoft.com/office/powerpoint/2010/main" val="307184227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Evolution of IT the Next Step</a:t>
            </a:r>
            <a:endParaRPr lang="en-GB" dirty="0"/>
          </a:p>
        </p:txBody>
      </p:sp>
      <p:pic>
        <p:nvPicPr>
          <p:cNvPr id="6" name="Picture 5" descr="ud-blu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7306" y="0"/>
            <a:ext cx="1086694" cy="679184"/>
          </a:xfrm>
          <a:prstGeom prst="rect">
            <a:avLst/>
          </a:prstGeom>
        </p:spPr>
      </p:pic>
      <p:pic>
        <p:nvPicPr>
          <p:cNvPr id="4" name="Content Placeholder 3" descr="Evolution of IT.jpg"/>
          <p:cNvPicPr>
            <a:picLocks noGrp="1" noChangeAspect="1"/>
          </p:cNvPicPr>
          <p:nvPr>
            <p:ph idx="1"/>
          </p:nvPr>
        </p:nvPicPr>
        <p:blipFill>
          <a:blip r:embed="rId4">
            <a:extLst>
              <a:ext uri="{28A0092B-C50C-407E-A947-70E740481C1C}">
                <a14:useLocalDpi xmlns:a14="http://schemas.microsoft.com/office/drawing/2010/main" val="0"/>
              </a:ext>
            </a:extLst>
          </a:blip>
          <a:srcRect l="-16125" r="-16125"/>
          <a:stretch>
            <a:fillRect/>
          </a:stretch>
        </p:blipFill>
        <p:spPr>
          <a:xfrm>
            <a:off x="-227978" y="1314259"/>
            <a:ext cx="9371978" cy="5154227"/>
          </a:xfrm>
        </p:spPr>
      </p:pic>
    </p:spTree>
    <p:extLst>
      <p:ext uri="{BB962C8B-B14F-4D97-AF65-F5344CB8AC3E}">
        <p14:creationId xmlns:p14="http://schemas.microsoft.com/office/powerpoint/2010/main" val="265076880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App/Infra Performance Parity</a:t>
            </a:r>
            <a:endParaRPr lang="en-GB" dirty="0"/>
          </a:p>
        </p:txBody>
      </p:sp>
      <p:pic>
        <p:nvPicPr>
          <p:cNvPr id="6" name="Picture 5" descr="ud-blu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7306" y="0"/>
            <a:ext cx="1086694" cy="679184"/>
          </a:xfrm>
          <a:prstGeom prst="rect">
            <a:avLst/>
          </a:prstGeom>
        </p:spPr>
      </p:pic>
      <p:pic>
        <p:nvPicPr>
          <p:cNvPr id="5" name="Content Placeholder 4" descr="IT Pyramid.jpg"/>
          <p:cNvPicPr>
            <a:picLocks noGrp="1" noChangeAspect="1"/>
          </p:cNvPicPr>
          <p:nvPr>
            <p:ph idx="1"/>
          </p:nvPr>
        </p:nvPicPr>
        <p:blipFill>
          <a:blip r:embed="rId4">
            <a:extLst>
              <a:ext uri="{28A0092B-C50C-407E-A947-70E740481C1C}">
                <a14:useLocalDpi xmlns:a14="http://schemas.microsoft.com/office/drawing/2010/main" val="0"/>
              </a:ext>
            </a:extLst>
          </a:blip>
          <a:srcRect l="-16125" r="-16125"/>
          <a:stretch>
            <a:fillRect/>
          </a:stretch>
        </p:blipFill>
        <p:spPr>
          <a:xfrm>
            <a:off x="-398689" y="1247640"/>
            <a:ext cx="9976473" cy="5486676"/>
          </a:xfrm>
        </p:spPr>
      </p:pic>
    </p:spTree>
    <p:extLst>
      <p:ext uri="{BB962C8B-B14F-4D97-AF65-F5344CB8AC3E}">
        <p14:creationId xmlns:p14="http://schemas.microsoft.com/office/powerpoint/2010/main" val="95022638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Microservices</a:t>
            </a:r>
            <a:endParaRPr lang="en-GB" dirty="0"/>
          </a:p>
        </p:txBody>
      </p:sp>
      <p:pic>
        <p:nvPicPr>
          <p:cNvPr id="6" name="Picture 5" descr="ud-blu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7306" y="0"/>
            <a:ext cx="1086694" cy="679184"/>
          </a:xfrm>
          <a:prstGeom prst="rect">
            <a:avLst/>
          </a:prstGeom>
        </p:spPr>
      </p:pic>
      <p:sp>
        <p:nvSpPr>
          <p:cNvPr id="7" name="Footer Placeholder 8"/>
          <p:cNvSpPr>
            <a:spLocks noGrp="1"/>
          </p:cNvSpPr>
          <p:nvPr>
            <p:ph type="ftr" sz="quarter" idx="11"/>
          </p:nvPr>
        </p:nvSpPr>
        <p:spPr>
          <a:xfrm>
            <a:off x="3124200" y="6356350"/>
            <a:ext cx="3211118" cy="365125"/>
          </a:xfrm>
        </p:spPr>
        <p:txBody>
          <a:bodyPr/>
          <a:lstStyle/>
          <a:p>
            <a:r>
              <a:rPr lang="en-GB" dirty="0" smtClean="0"/>
              <a:t>Image courtesy of martinfowler.com</a:t>
            </a:r>
          </a:p>
        </p:txBody>
      </p:sp>
      <p:pic>
        <p:nvPicPr>
          <p:cNvPr id="4" name="Content Placeholder 3"/>
          <p:cNvPicPr>
            <a:picLocks noGrp="1" noChangeAspect="1"/>
          </p:cNvPicPr>
          <p:nvPr>
            <p:ph idx="1"/>
          </p:nvPr>
        </p:nvPicPr>
        <p:blipFill rotWithShape="1">
          <a:blip r:embed="rId4"/>
          <a:srcRect l="43793" r="1273" b="8149"/>
          <a:stretch/>
        </p:blipFill>
        <p:spPr>
          <a:xfrm>
            <a:off x="2243666" y="1417639"/>
            <a:ext cx="4509911" cy="4671836"/>
          </a:xfrm>
        </p:spPr>
      </p:pic>
    </p:spTree>
    <p:extLst>
      <p:ext uri="{BB962C8B-B14F-4D97-AF65-F5344CB8AC3E}">
        <p14:creationId xmlns:p14="http://schemas.microsoft.com/office/powerpoint/2010/main" val="321483694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Conway’s Law</a:t>
            </a:r>
            <a:endParaRPr lang="en-GB" dirty="0"/>
          </a:p>
        </p:txBody>
      </p:sp>
      <p:sp>
        <p:nvSpPr>
          <p:cNvPr id="3" name="Content Placeholder 2"/>
          <p:cNvSpPr>
            <a:spLocks noGrp="1"/>
          </p:cNvSpPr>
          <p:nvPr>
            <p:ph idx="1"/>
          </p:nvPr>
        </p:nvSpPr>
        <p:spPr/>
        <p:txBody>
          <a:bodyPr/>
          <a:lstStyle/>
          <a:p>
            <a:pPr marL="0" indent="0" algn="ctr">
              <a:buNone/>
            </a:pPr>
            <a:endParaRPr lang="en-GB" i="1" dirty="0" smtClean="0"/>
          </a:p>
          <a:p>
            <a:pPr marL="0" indent="0" algn="ctr">
              <a:buNone/>
            </a:pPr>
            <a:r>
              <a:rPr lang="en-GB" i="1" dirty="0" smtClean="0"/>
              <a:t>organizations </a:t>
            </a:r>
            <a:r>
              <a:rPr lang="en-GB" i="1" dirty="0"/>
              <a:t>which design systems ... are constrained to produce designs which are copies of the communication structures of these organizations</a:t>
            </a:r>
          </a:p>
          <a:p>
            <a:endParaRPr lang="en-GB" dirty="0"/>
          </a:p>
        </p:txBody>
      </p:sp>
      <p:pic>
        <p:nvPicPr>
          <p:cNvPr id="4" name="Picture 3" descr="ud-blu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7306" y="0"/>
            <a:ext cx="1086694" cy="679184"/>
          </a:xfrm>
          <a:prstGeom prst="rect">
            <a:avLst/>
          </a:prstGeom>
        </p:spPr>
      </p:pic>
    </p:spTree>
    <p:extLst>
      <p:ext uri="{BB962C8B-B14F-4D97-AF65-F5344CB8AC3E}">
        <p14:creationId xmlns:p14="http://schemas.microsoft.com/office/powerpoint/2010/main" val="151891376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Introduction to Docker</a:t>
            </a:r>
            <a:endParaRPr lang="en-GB" dirty="0"/>
          </a:p>
        </p:txBody>
      </p:sp>
      <p:pic>
        <p:nvPicPr>
          <p:cNvPr id="4" name="Picture 3" descr="ud-blu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7306" y="0"/>
            <a:ext cx="1086694" cy="679184"/>
          </a:xfrm>
          <a:prstGeom prst="rect">
            <a:avLst/>
          </a:prstGeom>
        </p:spPr>
      </p:pic>
    </p:spTree>
    <p:extLst>
      <p:ext uri="{BB962C8B-B14F-4D97-AF65-F5344CB8AC3E}">
        <p14:creationId xmlns:p14="http://schemas.microsoft.com/office/powerpoint/2010/main" val="3071842270"/>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Network-centric organization</a:t>
            </a:r>
          </a:p>
        </p:txBody>
      </p:sp>
      <p:pic>
        <p:nvPicPr>
          <p:cNvPr id="6" name="Picture 5" descr="ud-blu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7306" y="0"/>
            <a:ext cx="1086694" cy="679184"/>
          </a:xfrm>
          <a:prstGeom prst="rect">
            <a:avLst/>
          </a:prstGeom>
        </p:spPr>
      </p:pic>
      <p:sp>
        <p:nvSpPr>
          <p:cNvPr id="7" name="Footer Placeholder 8"/>
          <p:cNvSpPr>
            <a:spLocks noGrp="1"/>
          </p:cNvSpPr>
          <p:nvPr>
            <p:ph type="ftr" sz="quarter" idx="11"/>
          </p:nvPr>
        </p:nvSpPr>
        <p:spPr>
          <a:xfrm>
            <a:off x="3124200" y="6356350"/>
            <a:ext cx="3211118" cy="365125"/>
          </a:xfrm>
        </p:spPr>
        <p:txBody>
          <a:bodyPr/>
          <a:lstStyle/>
          <a:p>
            <a:r>
              <a:rPr lang="en-GB" dirty="0" smtClean="0"/>
              <a:t>Image courtesy of n</a:t>
            </a:r>
            <a:r>
              <a:rPr lang="en-GB" dirty="0"/>
              <a:t>-e-r-v-o-u-</a:t>
            </a:r>
            <a:r>
              <a:rPr lang="en-GB" dirty="0" smtClean="0"/>
              <a:t>s.com</a:t>
            </a:r>
          </a:p>
        </p:txBody>
      </p:sp>
      <p:pic>
        <p:nvPicPr>
          <p:cNvPr id="5" name="Content Placeholder 4"/>
          <p:cNvPicPr>
            <a:picLocks noGrp="1" noChangeAspect="1"/>
          </p:cNvPicPr>
          <p:nvPr>
            <p:ph idx="1"/>
          </p:nvPr>
        </p:nvPicPr>
        <p:blipFill>
          <a:blip r:embed="rId4"/>
          <a:srcRect t="-4996" b="-4996"/>
          <a:stretch>
            <a:fillRect/>
          </a:stretch>
        </p:blipFill>
        <p:spPr/>
      </p:pic>
    </p:spTree>
    <p:extLst>
      <p:ext uri="{BB962C8B-B14F-4D97-AF65-F5344CB8AC3E}">
        <p14:creationId xmlns:p14="http://schemas.microsoft.com/office/powerpoint/2010/main" val="412851425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antitude</a:t>
            </a:r>
            <a:endParaRPr lang="en-GB" dirty="0"/>
          </a:p>
        </p:txBody>
      </p:sp>
      <p:pic>
        <p:nvPicPr>
          <p:cNvPr id="4" name="Picture 3" descr="ud-blu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7306" y="0"/>
            <a:ext cx="1086694" cy="679184"/>
          </a:xfrm>
          <a:prstGeom prst="rect">
            <a:avLst/>
          </a:prstGeom>
        </p:spPr>
      </p:pic>
    </p:spTree>
    <p:extLst>
      <p:ext uri="{BB962C8B-B14F-4D97-AF65-F5344CB8AC3E}">
        <p14:creationId xmlns:p14="http://schemas.microsoft.com/office/powerpoint/2010/main" val="3071842270"/>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Antitude</a:t>
            </a:r>
            <a:endParaRPr lang="en-GB" dirty="0"/>
          </a:p>
        </p:txBody>
      </p:sp>
      <p:pic>
        <p:nvPicPr>
          <p:cNvPr id="6" name="Picture 5" descr="ud-blu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7306" y="0"/>
            <a:ext cx="1086694" cy="679184"/>
          </a:xfrm>
          <a:prstGeom prst="rect">
            <a:avLst/>
          </a:prstGeom>
        </p:spPr>
      </p:pic>
      <p:pic>
        <p:nvPicPr>
          <p:cNvPr id="5" name="Content Placeholder 4"/>
          <p:cNvPicPr>
            <a:picLocks noGrp="1" noChangeAspect="1"/>
          </p:cNvPicPr>
          <p:nvPr>
            <p:ph idx="1"/>
          </p:nvPr>
        </p:nvPicPr>
        <p:blipFill>
          <a:blip r:embed="rId4"/>
          <a:srcRect l="-40915" r="-40915"/>
          <a:stretch>
            <a:fillRect/>
          </a:stretch>
        </p:blipFill>
        <p:spPr>
          <a:xfrm>
            <a:off x="2027137" y="1657589"/>
            <a:ext cx="5416833" cy="2979049"/>
          </a:xfrm>
        </p:spPr>
      </p:pic>
      <p:sp>
        <p:nvSpPr>
          <p:cNvPr id="8" name="TextBox 7"/>
          <p:cNvSpPr txBox="1"/>
          <p:nvPr/>
        </p:nvSpPr>
        <p:spPr>
          <a:xfrm>
            <a:off x="3401399" y="5445522"/>
            <a:ext cx="2656889" cy="523220"/>
          </a:xfrm>
          <a:prstGeom prst="rect">
            <a:avLst/>
          </a:prstGeom>
          <a:noFill/>
        </p:spPr>
        <p:txBody>
          <a:bodyPr wrap="square" rtlCol="0">
            <a:spAutoFit/>
          </a:bodyPr>
          <a:lstStyle/>
          <a:p>
            <a:pPr algn="ctr"/>
            <a:r>
              <a:rPr lang="en-GB" sz="2800" dirty="0" smtClean="0">
                <a:hlinkClick r:id="rId5"/>
              </a:rPr>
              <a:t>www.antitude.io</a:t>
            </a:r>
            <a:endParaRPr lang="en-GB" sz="2800" dirty="0"/>
          </a:p>
        </p:txBody>
      </p:sp>
    </p:spTree>
    <p:extLst>
      <p:ext uri="{BB962C8B-B14F-4D97-AF65-F5344CB8AC3E}">
        <p14:creationId xmlns:p14="http://schemas.microsoft.com/office/powerpoint/2010/main" val="4013227675"/>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Antitude</a:t>
            </a:r>
            <a:endParaRPr lang="en-GB" dirty="0"/>
          </a:p>
        </p:txBody>
      </p:sp>
      <p:pic>
        <p:nvPicPr>
          <p:cNvPr id="6" name="Picture 5" descr="ud-blu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7306" y="0"/>
            <a:ext cx="1086694" cy="679184"/>
          </a:xfrm>
          <a:prstGeom prst="rect">
            <a:avLst/>
          </a:prstGeom>
        </p:spPr>
      </p:pic>
      <p:sp>
        <p:nvSpPr>
          <p:cNvPr id="3" name="Content Placeholder 2"/>
          <p:cNvSpPr>
            <a:spLocks noGrp="1"/>
          </p:cNvSpPr>
          <p:nvPr>
            <p:ph idx="1"/>
          </p:nvPr>
        </p:nvSpPr>
        <p:spPr>
          <a:xfrm>
            <a:off x="457200" y="1600200"/>
            <a:ext cx="8229600" cy="4484313"/>
          </a:xfrm>
        </p:spPr>
        <p:txBody>
          <a:bodyPr>
            <a:normAutofit/>
          </a:bodyPr>
          <a:lstStyle/>
          <a:p>
            <a:pPr marL="0" indent="0">
              <a:buNone/>
            </a:pPr>
            <a:r>
              <a:rPr lang="en-GB" dirty="0"/>
              <a:t>• Self Healing</a:t>
            </a:r>
          </a:p>
          <a:p>
            <a:pPr marL="0" indent="0">
              <a:buNone/>
            </a:pPr>
            <a:r>
              <a:rPr lang="en-GB" dirty="0" smtClean="0"/>
              <a:t>• </a:t>
            </a:r>
            <a:r>
              <a:rPr lang="en-GB" dirty="0"/>
              <a:t>Automatic Scaling</a:t>
            </a:r>
          </a:p>
          <a:p>
            <a:pPr marL="0" indent="0">
              <a:buNone/>
            </a:pPr>
            <a:r>
              <a:rPr lang="en-GB" dirty="0" smtClean="0"/>
              <a:t>• </a:t>
            </a:r>
            <a:r>
              <a:rPr lang="en-GB" dirty="0"/>
              <a:t>Efficient Hardware </a:t>
            </a:r>
            <a:r>
              <a:rPr lang="en-GB" dirty="0" smtClean="0"/>
              <a:t>Utilisation</a:t>
            </a:r>
            <a:endParaRPr lang="en-GB" dirty="0"/>
          </a:p>
        </p:txBody>
      </p:sp>
    </p:spTree>
    <p:extLst>
      <p:ext uri="{BB962C8B-B14F-4D97-AF65-F5344CB8AC3E}">
        <p14:creationId xmlns:p14="http://schemas.microsoft.com/office/powerpoint/2010/main" val="257279385"/>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endParaRPr lang="en-GB" dirty="0" smtClean="0"/>
          </a:p>
          <a:p>
            <a:pPr marL="0" indent="0" algn="ctr">
              <a:buNone/>
            </a:pPr>
            <a:r>
              <a:rPr lang="en-GB" dirty="0" err="1" smtClean="0"/>
              <a:t>DockerCon</a:t>
            </a:r>
            <a:r>
              <a:rPr lang="en-GB" dirty="0" smtClean="0"/>
              <a:t> Amsterdam in November</a:t>
            </a:r>
          </a:p>
          <a:p>
            <a:pPr marL="0" indent="0" algn="ctr">
              <a:buNone/>
            </a:pPr>
            <a:endParaRPr lang="en-GB" dirty="0"/>
          </a:p>
          <a:p>
            <a:pPr marL="0" indent="0" algn="ctr">
              <a:buNone/>
            </a:pPr>
            <a:r>
              <a:rPr lang="en-GB" dirty="0" smtClean="0"/>
              <a:t>Docker </a:t>
            </a:r>
            <a:r>
              <a:rPr lang="en-GB" smtClean="0"/>
              <a:t>Meetups</a:t>
            </a:r>
            <a:endParaRPr lang="en-GB" dirty="0"/>
          </a:p>
        </p:txBody>
      </p:sp>
      <p:pic>
        <p:nvPicPr>
          <p:cNvPr id="4" name="Picture 3" descr="ud-blu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7306" y="0"/>
            <a:ext cx="1086694" cy="679184"/>
          </a:xfrm>
          <a:prstGeom prst="rect">
            <a:avLst/>
          </a:prstGeom>
        </p:spPr>
      </p:pic>
    </p:spTree>
    <p:extLst>
      <p:ext uri="{BB962C8B-B14F-4D97-AF65-F5344CB8AC3E}">
        <p14:creationId xmlns:p14="http://schemas.microsoft.com/office/powerpoint/2010/main" val="2608546063"/>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endParaRPr lang="en-GB" dirty="0" smtClean="0"/>
          </a:p>
          <a:p>
            <a:pPr marL="0" indent="0">
              <a:buNone/>
            </a:pPr>
            <a:endParaRPr lang="en-GB" dirty="0"/>
          </a:p>
          <a:p>
            <a:pPr marL="0" indent="0" algn="ctr">
              <a:buNone/>
            </a:pPr>
            <a:endParaRPr lang="en-GB" sz="6000" b="1"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pic>
        <p:nvPicPr>
          <p:cNvPr id="6" name="Picture 5" descr="ud-blu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7306" y="0"/>
            <a:ext cx="1086694" cy="679184"/>
          </a:xfrm>
          <a:prstGeom prst="rect">
            <a:avLst/>
          </a:prstGeom>
        </p:spPr>
      </p:pic>
      <p:pic>
        <p:nvPicPr>
          <p:cNvPr id="7" name="Picture 6" descr="slide-37-638.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679184"/>
            <a:ext cx="8102600" cy="4559300"/>
          </a:xfrm>
          <a:prstGeom prst="rect">
            <a:avLst/>
          </a:prstGeom>
        </p:spPr>
      </p:pic>
      <p:sp>
        <p:nvSpPr>
          <p:cNvPr id="2" name="Rectangle 1"/>
          <p:cNvSpPr/>
          <p:nvPr/>
        </p:nvSpPr>
        <p:spPr>
          <a:xfrm>
            <a:off x="812145" y="4212123"/>
            <a:ext cx="7516020" cy="1569660"/>
          </a:xfrm>
          <a:prstGeom prst="rect">
            <a:avLst/>
          </a:prstGeom>
        </p:spPr>
        <p:txBody>
          <a:bodyPr wrap="square">
            <a:spAutoFit/>
          </a:bodyPr>
          <a:lstStyle/>
          <a:p>
            <a:pPr algn="ctr"/>
            <a:endParaRPr lang="en-GB" sz="2400" dirty="0"/>
          </a:p>
          <a:p>
            <a:pPr algn="ctr"/>
            <a:r>
              <a:rPr lang="en-GB" sz="2400" dirty="0" err="1"/>
              <a:t>DockerCon</a:t>
            </a:r>
            <a:r>
              <a:rPr lang="en-GB" sz="2400" dirty="0"/>
              <a:t> Amsterdam Conference in </a:t>
            </a:r>
            <a:r>
              <a:rPr lang="en-GB" sz="2400" dirty="0" smtClean="0"/>
              <a:t>November</a:t>
            </a:r>
          </a:p>
          <a:p>
            <a:pPr algn="ctr"/>
            <a:endParaRPr lang="en-GB" sz="2400" dirty="0"/>
          </a:p>
          <a:p>
            <a:pPr algn="ctr"/>
            <a:r>
              <a:rPr lang="en-GB" sz="2400" dirty="0"/>
              <a:t>Docker </a:t>
            </a:r>
            <a:r>
              <a:rPr lang="en-GB" sz="2400" dirty="0" err="1" smtClean="0"/>
              <a:t>Meetup</a:t>
            </a:r>
            <a:r>
              <a:rPr lang="en-GB" sz="2400" dirty="0" smtClean="0"/>
              <a:t> every month</a:t>
            </a:r>
            <a:endParaRPr lang="en-GB" sz="2400" dirty="0"/>
          </a:p>
        </p:txBody>
      </p:sp>
    </p:spTree>
    <p:extLst>
      <p:ext uri="{BB962C8B-B14F-4D97-AF65-F5344CB8AC3E}">
        <p14:creationId xmlns:p14="http://schemas.microsoft.com/office/powerpoint/2010/main" val="237711837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Evolution of IT</a:t>
            </a:r>
            <a:endParaRPr lang="en-GB" dirty="0"/>
          </a:p>
        </p:txBody>
      </p:sp>
      <p:pic>
        <p:nvPicPr>
          <p:cNvPr id="7" name="Content Placeholder 6" descr="evolution_of_it.png"/>
          <p:cNvPicPr>
            <a:picLocks noGrp="1" noChangeAspect="1"/>
          </p:cNvPicPr>
          <p:nvPr>
            <p:ph idx="1"/>
          </p:nvPr>
        </p:nvPicPr>
        <p:blipFill>
          <a:blip r:embed="rId3">
            <a:extLst>
              <a:ext uri="{28A0092B-C50C-407E-A947-70E740481C1C}">
                <a14:useLocalDpi xmlns:a14="http://schemas.microsoft.com/office/drawing/2010/main" val="0"/>
              </a:ext>
            </a:extLst>
          </a:blip>
          <a:srcRect t="-2488" b="-2488"/>
          <a:stretch>
            <a:fillRect/>
          </a:stretch>
        </p:blipFill>
        <p:spPr/>
      </p:pic>
      <p:pic>
        <p:nvPicPr>
          <p:cNvPr id="8" name="Picture 7" descr="ud-blu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7306" y="0"/>
            <a:ext cx="1086694" cy="679184"/>
          </a:xfrm>
          <a:prstGeom prst="rect">
            <a:avLst/>
          </a:prstGeom>
        </p:spPr>
      </p:pic>
      <p:sp>
        <p:nvSpPr>
          <p:cNvPr id="9" name="Footer Placeholder 8"/>
          <p:cNvSpPr>
            <a:spLocks noGrp="1"/>
          </p:cNvSpPr>
          <p:nvPr>
            <p:ph type="ftr" sz="quarter" idx="11"/>
          </p:nvPr>
        </p:nvSpPr>
        <p:spPr/>
        <p:txBody>
          <a:bodyPr/>
          <a:lstStyle/>
          <a:p>
            <a:r>
              <a:rPr lang="en-GB" dirty="0" smtClean="0"/>
              <a:t>Image courtesy of Docker Inc./ </a:t>
            </a:r>
            <a:r>
              <a:rPr lang="en-GB" dirty="0" err="1" smtClean="0"/>
              <a:t>docker.io</a:t>
            </a:r>
            <a:endParaRPr lang="en-GB" dirty="0"/>
          </a:p>
        </p:txBody>
      </p:sp>
    </p:spTree>
    <p:extLst>
      <p:ext uri="{BB962C8B-B14F-4D97-AF65-F5344CB8AC3E}">
        <p14:creationId xmlns:p14="http://schemas.microsoft.com/office/powerpoint/2010/main" val="303800910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d-blu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7306" y="0"/>
            <a:ext cx="1086694" cy="679184"/>
          </a:xfrm>
          <a:prstGeom prst="rect">
            <a:avLst/>
          </a:prstGeom>
        </p:spPr>
      </p:pic>
      <p:sp>
        <p:nvSpPr>
          <p:cNvPr id="2" name="Title 1"/>
          <p:cNvSpPr>
            <a:spLocks noGrp="1"/>
          </p:cNvSpPr>
          <p:nvPr>
            <p:ph type="title"/>
          </p:nvPr>
        </p:nvSpPr>
        <p:spPr/>
        <p:txBody>
          <a:bodyPr>
            <a:normAutofit fontScale="90000"/>
          </a:bodyPr>
          <a:lstStyle/>
          <a:p>
            <a:r>
              <a:rPr lang="en-GB" dirty="0" smtClean="0"/>
              <a:t>Challenge of Multiple Environments</a:t>
            </a:r>
            <a:endParaRPr lang="en-GB" dirty="0"/>
          </a:p>
        </p:txBody>
      </p:sp>
      <p:pic>
        <p:nvPicPr>
          <p:cNvPr id="4" name="Content Placeholder 3" descr="the_challenge.jpg"/>
          <p:cNvPicPr>
            <a:picLocks noGrp="1" noChangeAspect="1"/>
          </p:cNvPicPr>
          <p:nvPr>
            <p:ph idx="1"/>
          </p:nvPr>
        </p:nvPicPr>
        <p:blipFill>
          <a:blip r:embed="rId4">
            <a:extLst>
              <a:ext uri="{28A0092B-C50C-407E-A947-70E740481C1C}">
                <a14:useLocalDpi xmlns:a14="http://schemas.microsoft.com/office/drawing/2010/main" val="0"/>
              </a:ext>
            </a:extLst>
          </a:blip>
          <a:srcRect t="-10861" b="-10861"/>
          <a:stretch>
            <a:fillRect/>
          </a:stretch>
        </p:blipFill>
        <p:spPr/>
      </p:pic>
      <p:sp>
        <p:nvSpPr>
          <p:cNvPr id="6" name="Footer Placeholder 8"/>
          <p:cNvSpPr>
            <a:spLocks noGrp="1"/>
          </p:cNvSpPr>
          <p:nvPr>
            <p:ph type="ftr" sz="quarter" idx="11"/>
          </p:nvPr>
        </p:nvSpPr>
        <p:spPr>
          <a:xfrm>
            <a:off x="3124200" y="6356350"/>
            <a:ext cx="2895600" cy="365125"/>
          </a:xfrm>
        </p:spPr>
        <p:txBody>
          <a:bodyPr/>
          <a:lstStyle/>
          <a:p>
            <a:r>
              <a:rPr lang="en-GB" dirty="0" smtClean="0"/>
              <a:t>Image courtesy of Docker Inc./ </a:t>
            </a:r>
            <a:r>
              <a:rPr lang="en-GB" dirty="0" err="1" smtClean="0"/>
              <a:t>docker.io</a:t>
            </a:r>
            <a:endParaRPr lang="en-GB" dirty="0"/>
          </a:p>
        </p:txBody>
      </p:sp>
    </p:spTree>
    <p:extLst>
      <p:ext uri="{BB962C8B-B14F-4D97-AF65-F5344CB8AC3E}">
        <p14:creationId xmlns:p14="http://schemas.microsoft.com/office/powerpoint/2010/main" val="205747926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Cargo Analogy</a:t>
            </a:r>
            <a:endParaRPr lang="en-GB" dirty="0"/>
          </a:p>
        </p:txBody>
      </p:sp>
      <p:pic>
        <p:nvPicPr>
          <p:cNvPr id="4" name="Content Placeholder 3" descr="analogy.png"/>
          <p:cNvPicPr>
            <a:picLocks noGrp="1" noChangeAspect="1"/>
          </p:cNvPicPr>
          <p:nvPr>
            <p:ph idx="1"/>
          </p:nvPr>
        </p:nvPicPr>
        <p:blipFill>
          <a:blip r:embed="rId3">
            <a:extLst>
              <a:ext uri="{28A0092B-C50C-407E-A947-70E740481C1C}">
                <a14:useLocalDpi xmlns:a14="http://schemas.microsoft.com/office/drawing/2010/main" val="0"/>
              </a:ext>
            </a:extLst>
          </a:blip>
          <a:srcRect t="-7681" b="-7681"/>
          <a:stretch>
            <a:fillRect/>
          </a:stretch>
        </p:blipFill>
        <p:spPr/>
      </p:pic>
      <p:pic>
        <p:nvPicPr>
          <p:cNvPr id="6" name="Picture 5" descr="ud-blu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7306" y="0"/>
            <a:ext cx="1086694" cy="679184"/>
          </a:xfrm>
          <a:prstGeom prst="rect">
            <a:avLst/>
          </a:prstGeom>
        </p:spPr>
      </p:pic>
      <p:sp>
        <p:nvSpPr>
          <p:cNvPr id="7" name="Footer Placeholder 8"/>
          <p:cNvSpPr>
            <a:spLocks noGrp="1"/>
          </p:cNvSpPr>
          <p:nvPr>
            <p:ph type="ftr" sz="quarter" idx="11"/>
          </p:nvPr>
        </p:nvSpPr>
        <p:spPr>
          <a:xfrm>
            <a:off x="3124200" y="6356350"/>
            <a:ext cx="2895600" cy="365125"/>
          </a:xfrm>
        </p:spPr>
        <p:txBody>
          <a:bodyPr/>
          <a:lstStyle/>
          <a:p>
            <a:r>
              <a:rPr lang="en-GB" dirty="0" smtClean="0"/>
              <a:t>Image courtesy of Docker Inc./ </a:t>
            </a:r>
            <a:r>
              <a:rPr lang="en-GB" dirty="0" err="1" smtClean="0"/>
              <a:t>docker.io</a:t>
            </a:r>
            <a:endParaRPr lang="en-GB" dirty="0"/>
          </a:p>
        </p:txBody>
      </p:sp>
    </p:spTree>
    <p:extLst>
      <p:ext uri="{BB962C8B-B14F-4D97-AF65-F5344CB8AC3E}">
        <p14:creationId xmlns:p14="http://schemas.microsoft.com/office/powerpoint/2010/main" val="380577701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Cargo Delivery Pipeline</a:t>
            </a:r>
            <a:endParaRPr lang="en-GB" dirty="0"/>
          </a:p>
        </p:txBody>
      </p:sp>
      <p:pic>
        <p:nvPicPr>
          <p:cNvPr id="6" name="Picture 5" descr="ud-blu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7306" y="0"/>
            <a:ext cx="1086694" cy="679184"/>
          </a:xfrm>
          <a:prstGeom prst="rect">
            <a:avLst/>
          </a:prstGeom>
        </p:spPr>
      </p:pic>
      <p:pic>
        <p:nvPicPr>
          <p:cNvPr id="10" name="Content Placeholder 9" descr="analogy copy.png"/>
          <p:cNvPicPr>
            <a:picLocks noGrp="1" noChangeAspect="1"/>
          </p:cNvPicPr>
          <p:nvPr>
            <p:ph idx="1"/>
          </p:nvPr>
        </p:nvPicPr>
        <p:blipFill>
          <a:blip r:embed="rId4">
            <a:extLst>
              <a:ext uri="{28A0092B-C50C-407E-A947-70E740481C1C}">
                <a14:useLocalDpi xmlns:a14="http://schemas.microsoft.com/office/drawing/2010/main" val="0"/>
              </a:ext>
            </a:extLst>
          </a:blip>
          <a:srcRect t="-7681" b="-7681"/>
          <a:stretch>
            <a:fillRect/>
          </a:stretch>
        </p:blipFill>
        <p:spPr>
          <a:xfrm>
            <a:off x="457200" y="1600200"/>
            <a:ext cx="8566280" cy="4711124"/>
          </a:xfrm>
        </p:spPr>
      </p:pic>
      <p:sp>
        <p:nvSpPr>
          <p:cNvPr id="11" name="Footer Placeholder 8"/>
          <p:cNvSpPr>
            <a:spLocks noGrp="1"/>
          </p:cNvSpPr>
          <p:nvPr>
            <p:ph type="ftr" sz="quarter" idx="11"/>
          </p:nvPr>
        </p:nvSpPr>
        <p:spPr>
          <a:xfrm>
            <a:off x="3124200" y="6356350"/>
            <a:ext cx="2895600" cy="365125"/>
          </a:xfrm>
        </p:spPr>
        <p:txBody>
          <a:bodyPr/>
          <a:lstStyle/>
          <a:p>
            <a:r>
              <a:rPr lang="en-GB" dirty="0" smtClean="0"/>
              <a:t>Image courtesy of Docker Inc./ </a:t>
            </a:r>
            <a:r>
              <a:rPr lang="en-GB" dirty="0" err="1" smtClean="0"/>
              <a:t>docker.io</a:t>
            </a:r>
            <a:endParaRPr lang="en-GB" dirty="0"/>
          </a:p>
        </p:txBody>
      </p:sp>
    </p:spTree>
    <p:extLst>
      <p:ext uri="{BB962C8B-B14F-4D97-AF65-F5344CB8AC3E}">
        <p14:creationId xmlns:p14="http://schemas.microsoft.com/office/powerpoint/2010/main" val="202669865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47606</TotalTime>
  <Words>2317</Words>
  <Application>Microsoft Macintosh PowerPoint</Application>
  <PresentationFormat>On-screen Show (4:3)</PresentationFormat>
  <Paragraphs>349</Paragraphs>
  <Slides>55</Slides>
  <Notes>29</Notes>
  <HiddenSlides>0</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Office Theme</vt:lpstr>
      <vt:lpstr>Introduction to Docker  Workshop</vt:lpstr>
      <vt:lpstr>Agenda</vt:lpstr>
      <vt:lpstr>Docker installation</vt:lpstr>
      <vt:lpstr>Docker Installation</vt:lpstr>
      <vt:lpstr>Introduction to Docker</vt:lpstr>
      <vt:lpstr>Evolution of IT</vt:lpstr>
      <vt:lpstr>Challenge of Multiple Environments</vt:lpstr>
      <vt:lpstr>Cargo Analogy</vt:lpstr>
      <vt:lpstr>Cargo Delivery Pipeline</vt:lpstr>
      <vt:lpstr>Shipping Goods </vt:lpstr>
      <vt:lpstr>Shipping with Containers</vt:lpstr>
      <vt:lpstr>Software in Containers</vt:lpstr>
      <vt:lpstr>Delivery Pipeline with Containers</vt:lpstr>
      <vt:lpstr>Scalability with Containers</vt:lpstr>
      <vt:lpstr>Docker Functions</vt:lpstr>
      <vt:lpstr>Docker and VMs</vt:lpstr>
      <vt:lpstr>Supported Platforms</vt:lpstr>
      <vt:lpstr>Docker Integrations and Hosting</vt:lpstr>
      <vt:lpstr>OS Level Virtualization</vt:lpstr>
      <vt:lpstr>Docker and Puppet/Chef/Ansible</vt:lpstr>
      <vt:lpstr>Communication - Serf</vt:lpstr>
      <vt:lpstr>Infrastructure - CoreOS</vt:lpstr>
      <vt:lpstr>Cluster Management - Mesos</vt:lpstr>
      <vt:lpstr>PaaS, Heroku style - Flynn </vt:lpstr>
      <vt:lpstr>PowerPoint Presentation</vt:lpstr>
      <vt:lpstr>workshop</vt:lpstr>
      <vt:lpstr>boot2docker</vt:lpstr>
      <vt:lpstr>Docker run</vt:lpstr>
      <vt:lpstr>Docker attach/stop/start</vt:lpstr>
      <vt:lpstr>Docker log/inspect/ps/top</vt:lpstr>
      <vt:lpstr>Docker kill/rm/rmi</vt:lpstr>
      <vt:lpstr>Dockerfile</vt:lpstr>
      <vt:lpstr>Docker build/tag</vt:lpstr>
      <vt:lpstr>Docker commit/pull/push (skipping)</vt:lpstr>
      <vt:lpstr>Serf</vt:lpstr>
      <vt:lpstr>Wordpress/MySQL Exercise</vt:lpstr>
      <vt:lpstr>Checkout and build all containers</vt:lpstr>
      <vt:lpstr>Start Serf container</vt:lpstr>
      <vt:lpstr>Install and start Serf on Host</vt:lpstr>
      <vt:lpstr>Start MySQL container</vt:lpstr>
      <vt:lpstr>Create database</vt:lpstr>
      <vt:lpstr>Start Wordpress</vt:lpstr>
      <vt:lpstr>Test</vt:lpstr>
      <vt:lpstr>Demo</vt:lpstr>
      <vt:lpstr>Future of infrastructure</vt:lpstr>
      <vt:lpstr>Evolution of IT the Next Step</vt:lpstr>
      <vt:lpstr>App/Infra Performance Parity</vt:lpstr>
      <vt:lpstr>Microservices</vt:lpstr>
      <vt:lpstr>Conway’s Law</vt:lpstr>
      <vt:lpstr>Network-centric organization</vt:lpstr>
      <vt:lpstr>antitude</vt:lpstr>
      <vt:lpstr>Antitude</vt:lpstr>
      <vt:lpstr>Antitude</vt:lpstr>
      <vt:lpstr>PowerPoint Presentation</vt:lpstr>
      <vt:lpstr>PowerPoint Presentation</vt:lpstr>
    </vt:vector>
  </TitlesOfParts>
  <Company>Ugly Duckling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Docker</dc:title>
  <dc:creator>Pini Reznik</dc:creator>
  <cp:lastModifiedBy>Pini Reznik</cp:lastModifiedBy>
  <cp:revision>153</cp:revision>
  <dcterms:created xsi:type="dcterms:W3CDTF">2013-11-11T09:37:11Z</dcterms:created>
  <dcterms:modified xsi:type="dcterms:W3CDTF">2014-06-16T12:29:59Z</dcterms:modified>
</cp:coreProperties>
</file>